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12192000"/>
  <p:embeddedFontLst>
    <p:embeddedFont>
      <p:font typeface="MiSans" panose="020B0604020202020204" charset="-122"/>
      <p:regular r:id="rId18"/>
    </p:embeddedFon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3" autoAdjust="0"/>
    <p:restoredTop sz="93818" autoAdjust="0"/>
  </p:normalViewPr>
  <p:slideViewPr>
    <p:cSldViewPr snapToGrid="0" snapToObjects="1">
      <p:cViewPr varScale="1">
        <p:scale>
          <a:sx n="69" d="100"/>
          <a:sy n="69" d="100"/>
        </p:scale>
        <p:origin x="68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7007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rot="5940000">
            <a:off x="367665" y="335915"/>
            <a:ext cx="558800" cy="594995"/>
          </a:xfrm>
          <a:prstGeom prst="donut">
            <a:avLst/>
          </a:prstGeom>
          <a:gradFill flip="none" rotWithShape="1">
            <a:gsLst>
              <a:gs pos="0">
                <a:srgbClr val="402E7F"/>
              </a:gs>
              <a:gs pos="54000">
                <a:srgbClr val="BC7DB7">
                  <a:alpha val="3000"/>
                </a:srgbClr>
              </a:gs>
              <a:gs pos="100000">
                <a:srgbClr val="BC7DB7">
                  <a:alpha val="3000"/>
                </a:srgbClr>
              </a:gs>
            </a:gsLst>
            <a:lin ang="18900000" scaled="1"/>
          </a:gradFill>
          <a:ln/>
        </p:spPr>
      </p:sp>
      <p:sp>
        <p:nvSpPr>
          <p:cNvPr id="3" name="Text 1"/>
          <p:cNvSpPr/>
          <p:nvPr/>
        </p:nvSpPr>
        <p:spPr>
          <a:xfrm rot="5940000">
            <a:off x="367665" y="335915"/>
            <a:ext cx="558800" cy="594995"/>
          </a:xfrm>
          <a:prstGeom prst="rect">
            <a:avLst/>
          </a:prstGeom>
          <a:noFill/>
          <a:ln/>
        </p:spPr>
        <p:txBody>
          <a:bodyPr wrap="square" lIns="45720" tIns="91440" rIns="91440" bIns="45720" rtlCol="0" anchor="t"/>
          <a:lstStyle/>
          <a:p>
            <a:pPr>
              <a:lnSpc>
                <a:spcPct val="100000"/>
              </a:lnSpc>
            </a:pPr>
            <a:endParaRPr lang="en-US" sz="1600" dirty="0"/>
          </a:p>
        </p:txBody>
      </p:sp>
      <p:sp>
        <p:nvSpPr>
          <p:cNvPr id="4" name="Shape 2"/>
          <p:cNvSpPr/>
          <p:nvPr/>
        </p:nvSpPr>
        <p:spPr>
          <a:xfrm>
            <a:off x="4445" y="0"/>
            <a:ext cx="12187555" cy="6875780"/>
          </a:xfrm>
          <a:prstGeom prst="rect">
            <a:avLst/>
          </a:prstGeom>
          <a:gradFill flip="none" rotWithShape="1">
            <a:gsLst>
              <a:gs pos="0">
                <a:srgbClr val="D7B1D4"/>
              </a:gs>
              <a:gs pos="34000">
                <a:srgbClr val="BC7DB7"/>
              </a:gs>
              <a:gs pos="100000">
                <a:srgbClr val="30225F"/>
              </a:gs>
            </a:gsLst>
            <a:lin ang="13500000" scaled="1"/>
          </a:gradFill>
          <a:ln/>
        </p:spPr>
      </p:sp>
      <p:sp>
        <p:nvSpPr>
          <p:cNvPr id="5" name="Text 3"/>
          <p:cNvSpPr/>
          <p:nvPr/>
        </p:nvSpPr>
        <p:spPr>
          <a:xfrm>
            <a:off x="4445" y="0"/>
            <a:ext cx="12187555" cy="6875780"/>
          </a:xfrm>
          <a:prstGeom prst="rect">
            <a:avLst/>
          </a:prstGeom>
          <a:noFill/>
          <a:ln/>
        </p:spPr>
        <p:txBody>
          <a:bodyPr wrap="square" lIns="45720" tIns="91440" rIns="91440" bIns="45720" rtlCol="0" anchor="ctr"/>
          <a:lstStyle/>
          <a:p>
            <a:pPr>
              <a:lnSpc>
                <a:spcPct val="100000"/>
              </a:lnSpc>
            </a:pPr>
            <a:endParaRPr lang="en-US" sz="1600" dirty="0"/>
          </a:p>
        </p:txBody>
      </p:sp>
      <p:sp>
        <p:nvSpPr>
          <p:cNvPr id="6" name="Text 4"/>
          <p:cNvSpPr/>
          <p:nvPr/>
        </p:nvSpPr>
        <p:spPr>
          <a:xfrm>
            <a:off x="859790" y="1950085"/>
            <a:ext cx="6831330" cy="2115820"/>
          </a:xfrm>
          <a:prstGeom prst="rect">
            <a:avLst/>
          </a:prstGeom>
          <a:noFill/>
          <a:ln/>
        </p:spPr>
        <p:txBody>
          <a:bodyPr wrap="square" lIns="91440" tIns="45720" rIns="91440" bIns="45720" rtlCol="0" anchor="t"/>
          <a:lstStyle/>
          <a:p>
            <a:pPr>
              <a:lnSpc>
                <a:spcPct val="120000"/>
              </a:lnSpc>
            </a:pPr>
            <a:r>
              <a:rPr lang="en-US" sz="5400" b="1" dirty="0">
                <a:solidFill>
                  <a:srgbClr val="FFFFFF"/>
                </a:solidFill>
                <a:latin typeface="MiSans" pitchFamily="34" charset="0"/>
                <a:ea typeface="MiSans" pitchFamily="34" charset="-122"/>
                <a:cs typeface="MiSans" pitchFamily="34" charset="-120"/>
              </a:rPr>
              <a:t>Bonrix Sales Cloud – Retail Automation Reimagined</a:t>
            </a:r>
            <a:endParaRPr lang="en-US" sz="1600" dirty="0"/>
          </a:p>
        </p:txBody>
      </p:sp>
      <p:sp>
        <p:nvSpPr>
          <p:cNvPr id="8" name="Text 6"/>
          <p:cNvSpPr/>
          <p:nvPr/>
        </p:nvSpPr>
        <p:spPr>
          <a:xfrm>
            <a:off x="941070" y="4754245"/>
            <a:ext cx="2057400" cy="518160"/>
          </a:xfrm>
          <a:prstGeom prst="rect">
            <a:avLst/>
          </a:prstGeom>
          <a:noFill/>
          <a:ln/>
        </p:spPr>
        <p:txBody>
          <a:bodyPr wrap="square" lIns="45720" tIns="91440" rIns="91440" bIns="45720" rtlCol="0" anchor="ctr"/>
          <a:lstStyle/>
          <a:p>
            <a:pPr>
              <a:lnSpc>
                <a:spcPct val="100000"/>
              </a:lnSpc>
            </a:pPr>
            <a:endParaRPr lang="en-US" sz="1600" dirty="0"/>
          </a:p>
        </p:txBody>
      </p:sp>
      <p:sp>
        <p:nvSpPr>
          <p:cNvPr id="9" name="Text 7"/>
          <p:cNvSpPr/>
          <p:nvPr/>
        </p:nvSpPr>
        <p:spPr>
          <a:xfrm>
            <a:off x="845185" y="4813935"/>
            <a:ext cx="2249805" cy="338554"/>
          </a:xfrm>
          <a:prstGeom prst="rect">
            <a:avLst/>
          </a:prstGeom>
          <a:noFill/>
          <a:ln/>
        </p:spPr>
        <p:txBody>
          <a:bodyPr wrap="square" lIns="91440" tIns="45720" rIns="91440" bIns="45720" rtlCol="0" anchor="t">
            <a:spAutoFit/>
          </a:bodyPr>
          <a:lstStyle/>
          <a:p>
            <a:pPr algn="ctr">
              <a:lnSpc>
                <a:spcPct val="100000"/>
              </a:lnSpc>
            </a:pPr>
            <a:endParaRPr lang="en-US" sz="1600" dirty="0"/>
          </a:p>
        </p:txBody>
      </p:sp>
      <p:sp>
        <p:nvSpPr>
          <p:cNvPr id="11" name="Text 9"/>
          <p:cNvSpPr/>
          <p:nvPr/>
        </p:nvSpPr>
        <p:spPr>
          <a:xfrm>
            <a:off x="3323590" y="4754245"/>
            <a:ext cx="2057400" cy="518160"/>
          </a:xfrm>
          <a:prstGeom prst="rect">
            <a:avLst/>
          </a:prstGeom>
          <a:noFill/>
          <a:ln/>
        </p:spPr>
        <p:txBody>
          <a:bodyPr wrap="square" lIns="45720" tIns="91440" rIns="91440" bIns="45720" rtlCol="0" anchor="ctr"/>
          <a:lstStyle/>
          <a:p>
            <a:pPr>
              <a:lnSpc>
                <a:spcPct val="100000"/>
              </a:lnSpc>
            </a:pPr>
            <a:endParaRPr lang="en-US" sz="1600" dirty="0"/>
          </a:p>
        </p:txBody>
      </p:sp>
      <p:sp>
        <p:nvSpPr>
          <p:cNvPr id="12" name="Text 10"/>
          <p:cNvSpPr/>
          <p:nvPr/>
        </p:nvSpPr>
        <p:spPr>
          <a:xfrm>
            <a:off x="3227705" y="4813935"/>
            <a:ext cx="2249805" cy="338554"/>
          </a:xfrm>
          <a:prstGeom prst="rect">
            <a:avLst/>
          </a:prstGeom>
          <a:noFill/>
          <a:ln/>
        </p:spPr>
        <p:txBody>
          <a:bodyPr wrap="square" lIns="91440" tIns="45720" rIns="91440" bIns="45720" rtlCol="0" anchor="t">
            <a:spAutoFit/>
          </a:bodyPr>
          <a:lstStyle/>
          <a:p>
            <a:pPr algn="ctr">
              <a:lnSpc>
                <a:spcPct val="100000"/>
              </a:lnSpc>
            </a:pPr>
            <a:endParaRPr lang="en-US" sz="1600" dirty="0"/>
          </a:p>
        </p:txBody>
      </p:sp>
      <p:sp>
        <p:nvSpPr>
          <p:cNvPr id="13" name="Shape 11"/>
          <p:cNvSpPr/>
          <p:nvPr/>
        </p:nvSpPr>
        <p:spPr>
          <a:xfrm>
            <a:off x="852805" y="469900"/>
            <a:ext cx="106680" cy="106680"/>
          </a:xfrm>
          <a:prstGeom prst="ellipse">
            <a:avLst/>
          </a:prstGeom>
          <a:solidFill>
            <a:srgbClr val="FFFFFF"/>
          </a:solidFill>
          <a:ln/>
        </p:spPr>
      </p:sp>
      <p:sp>
        <p:nvSpPr>
          <p:cNvPr id="14" name="Text 12"/>
          <p:cNvSpPr/>
          <p:nvPr/>
        </p:nvSpPr>
        <p:spPr>
          <a:xfrm>
            <a:off x="852805" y="469900"/>
            <a:ext cx="106680" cy="106680"/>
          </a:xfrm>
          <a:prstGeom prst="rect">
            <a:avLst/>
          </a:prstGeom>
          <a:noFill/>
          <a:ln/>
        </p:spPr>
        <p:txBody>
          <a:bodyPr wrap="square" lIns="45720" tIns="91440" rIns="91440" bIns="45720" rtlCol="0" anchor="ctr"/>
          <a:lstStyle/>
          <a:p>
            <a:pPr>
              <a:lnSpc>
                <a:spcPct val="100000"/>
              </a:lnSpc>
            </a:pPr>
            <a:endParaRPr lang="en-US" sz="1600" dirty="0"/>
          </a:p>
        </p:txBody>
      </p:sp>
      <p:sp>
        <p:nvSpPr>
          <p:cNvPr id="15" name="Shape 13"/>
          <p:cNvSpPr/>
          <p:nvPr/>
        </p:nvSpPr>
        <p:spPr>
          <a:xfrm>
            <a:off x="1136650" y="469900"/>
            <a:ext cx="106680" cy="106680"/>
          </a:xfrm>
          <a:prstGeom prst="ellipse">
            <a:avLst/>
          </a:prstGeom>
          <a:solidFill>
            <a:srgbClr val="000000">
              <a:alpha val="0"/>
            </a:srgbClr>
          </a:solidFill>
          <a:ln w="19050">
            <a:solidFill>
              <a:srgbClr val="FFFFFF"/>
            </a:solidFill>
            <a:prstDash val="solid"/>
          </a:ln>
        </p:spPr>
      </p:sp>
      <p:sp>
        <p:nvSpPr>
          <p:cNvPr id="16" name="Text 14"/>
          <p:cNvSpPr/>
          <p:nvPr/>
        </p:nvSpPr>
        <p:spPr>
          <a:xfrm>
            <a:off x="1136650" y="469900"/>
            <a:ext cx="106680" cy="106680"/>
          </a:xfrm>
          <a:prstGeom prst="rect">
            <a:avLst/>
          </a:prstGeom>
          <a:noFill/>
          <a:ln/>
        </p:spPr>
        <p:txBody>
          <a:bodyPr wrap="square" lIns="45720" tIns="91440" rIns="91440" bIns="45720" rtlCol="0" anchor="ctr"/>
          <a:lstStyle/>
          <a:p>
            <a:pPr>
              <a:lnSpc>
                <a:spcPct val="100000"/>
              </a:lnSpc>
            </a:pPr>
            <a:endParaRPr lang="en-US" sz="1600" dirty="0"/>
          </a:p>
        </p:txBody>
      </p:sp>
      <p:sp>
        <p:nvSpPr>
          <p:cNvPr id="17" name="Shape 15"/>
          <p:cNvSpPr/>
          <p:nvPr/>
        </p:nvSpPr>
        <p:spPr>
          <a:xfrm>
            <a:off x="1420495" y="469900"/>
            <a:ext cx="106680" cy="106680"/>
          </a:xfrm>
          <a:prstGeom prst="ellipse">
            <a:avLst/>
          </a:prstGeom>
          <a:solidFill>
            <a:srgbClr val="FFFFFF"/>
          </a:solidFill>
          <a:ln/>
        </p:spPr>
      </p:sp>
      <p:sp>
        <p:nvSpPr>
          <p:cNvPr id="18" name="Text 16"/>
          <p:cNvSpPr/>
          <p:nvPr/>
        </p:nvSpPr>
        <p:spPr>
          <a:xfrm>
            <a:off x="1420495" y="469900"/>
            <a:ext cx="106680" cy="106680"/>
          </a:xfrm>
          <a:prstGeom prst="rect">
            <a:avLst/>
          </a:prstGeom>
          <a:noFill/>
          <a:ln/>
        </p:spPr>
        <p:txBody>
          <a:bodyPr wrap="square" lIns="45720" tIns="91440" rIns="91440" bIns="45720" rtlCol="0" anchor="ctr"/>
          <a:lstStyle/>
          <a:p>
            <a:pPr>
              <a:lnSpc>
                <a:spcPct val="100000"/>
              </a:lnSpc>
            </a:pPr>
            <a:endParaRPr lang="en-US" sz="1600" dirty="0"/>
          </a:p>
        </p:txBody>
      </p:sp>
      <p:sp>
        <p:nvSpPr>
          <p:cNvPr id="19" name="Shape 17"/>
          <p:cNvSpPr/>
          <p:nvPr/>
        </p:nvSpPr>
        <p:spPr>
          <a:xfrm>
            <a:off x="1704340" y="469900"/>
            <a:ext cx="106680" cy="106680"/>
          </a:xfrm>
          <a:prstGeom prst="ellipse">
            <a:avLst/>
          </a:prstGeom>
          <a:solidFill>
            <a:srgbClr val="000000">
              <a:alpha val="0"/>
            </a:srgbClr>
          </a:solidFill>
          <a:ln w="19050">
            <a:solidFill>
              <a:srgbClr val="FFFFFF"/>
            </a:solidFill>
            <a:prstDash val="solid"/>
          </a:ln>
        </p:spPr>
      </p:sp>
      <p:sp>
        <p:nvSpPr>
          <p:cNvPr id="20" name="Text 18"/>
          <p:cNvSpPr/>
          <p:nvPr/>
        </p:nvSpPr>
        <p:spPr>
          <a:xfrm>
            <a:off x="1704340" y="469900"/>
            <a:ext cx="106680" cy="106680"/>
          </a:xfrm>
          <a:prstGeom prst="rect">
            <a:avLst/>
          </a:prstGeom>
          <a:noFill/>
          <a:ln/>
        </p:spPr>
        <p:txBody>
          <a:bodyPr wrap="square" lIns="45720" tIns="91440" rIns="91440" bIns="45720" rtlCol="0" anchor="ctr"/>
          <a:lstStyle/>
          <a:p>
            <a:pPr>
              <a:lnSpc>
                <a:spcPct val="100000"/>
              </a:lnSpc>
            </a:pPr>
            <a:endParaRPr lang="en-US" sz="1600" dirty="0"/>
          </a:p>
        </p:txBody>
      </p:sp>
      <p:sp>
        <p:nvSpPr>
          <p:cNvPr id="21" name="Shape 19"/>
          <p:cNvSpPr/>
          <p:nvPr/>
        </p:nvSpPr>
        <p:spPr>
          <a:xfrm>
            <a:off x="1988185" y="469900"/>
            <a:ext cx="106680" cy="106680"/>
          </a:xfrm>
          <a:prstGeom prst="ellipse">
            <a:avLst/>
          </a:prstGeom>
          <a:solidFill>
            <a:srgbClr val="FFFFFF"/>
          </a:solidFill>
          <a:ln/>
        </p:spPr>
      </p:sp>
      <p:sp>
        <p:nvSpPr>
          <p:cNvPr id="22" name="Text 20"/>
          <p:cNvSpPr/>
          <p:nvPr/>
        </p:nvSpPr>
        <p:spPr>
          <a:xfrm>
            <a:off x="1988185" y="469900"/>
            <a:ext cx="106680" cy="106680"/>
          </a:xfrm>
          <a:prstGeom prst="rect">
            <a:avLst/>
          </a:prstGeom>
          <a:noFill/>
          <a:ln/>
        </p:spPr>
        <p:txBody>
          <a:bodyPr wrap="square" lIns="45720" tIns="91440" rIns="91440" bIns="45720" rtlCol="0" anchor="ctr"/>
          <a:lstStyle/>
          <a:p>
            <a:pPr>
              <a:lnSpc>
                <a:spcPct val="100000"/>
              </a:lnSpc>
            </a:pPr>
            <a:endParaRPr lang="en-US" sz="1600" dirty="0"/>
          </a:p>
        </p:txBody>
      </p:sp>
      <p:sp>
        <p:nvSpPr>
          <p:cNvPr id="23" name="Shape 21"/>
          <p:cNvSpPr/>
          <p:nvPr/>
        </p:nvSpPr>
        <p:spPr>
          <a:xfrm>
            <a:off x="2272030" y="469900"/>
            <a:ext cx="106680" cy="106680"/>
          </a:xfrm>
          <a:prstGeom prst="ellipse">
            <a:avLst/>
          </a:prstGeom>
          <a:solidFill>
            <a:srgbClr val="000000">
              <a:alpha val="0"/>
            </a:srgbClr>
          </a:solidFill>
          <a:ln w="19050">
            <a:solidFill>
              <a:srgbClr val="FFFFFF"/>
            </a:solidFill>
            <a:prstDash val="solid"/>
          </a:ln>
        </p:spPr>
      </p:sp>
      <p:sp>
        <p:nvSpPr>
          <p:cNvPr id="24" name="Text 22"/>
          <p:cNvSpPr/>
          <p:nvPr/>
        </p:nvSpPr>
        <p:spPr>
          <a:xfrm>
            <a:off x="2272030" y="469900"/>
            <a:ext cx="106680" cy="106680"/>
          </a:xfrm>
          <a:prstGeom prst="rect">
            <a:avLst/>
          </a:prstGeom>
          <a:noFill/>
          <a:ln/>
        </p:spPr>
        <p:txBody>
          <a:bodyPr wrap="square" lIns="45720" tIns="91440" rIns="91440" bIns="45720" rtlCol="0" anchor="ctr"/>
          <a:lstStyle/>
          <a:p>
            <a:pPr>
              <a:lnSpc>
                <a:spcPct val="100000"/>
              </a:lnSpc>
            </a:pPr>
            <a:endParaRPr lang="en-US" sz="1600" dirty="0"/>
          </a:p>
        </p:txBody>
      </p:sp>
      <p:sp>
        <p:nvSpPr>
          <p:cNvPr id="25" name="Shape 23"/>
          <p:cNvSpPr/>
          <p:nvPr/>
        </p:nvSpPr>
        <p:spPr>
          <a:xfrm>
            <a:off x="11456035" y="381635"/>
            <a:ext cx="351155" cy="43815"/>
          </a:xfrm>
          <a:prstGeom prst="roundRect">
            <a:avLst>
              <a:gd name="adj" fmla="val 50000"/>
            </a:avLst>
          </a:prstGeom>
          <a:solidFill>
            <a:srgbClr val="FFFFFF"/>
          </a:solidFill>
          <a:ln/>
        </p:spPr>
      </p:sp>
      <p:sp>
        <p:nvSpPr>
          <p:cNvPr id="26" name="Text 24"/>
          <p:cNvSpPr/>
          <p:nvPr/>
        </p:nvSpPr>
        <p:spPr>
          <a:xfrm>
            <a:off x="11456035" y="381635"/>
            <a:ext cx="351155" cy="43815"/>
          </a:xfrm>
          <a:prstGeom prst="rect">
            <a:avLst/>
          </a:prstGeom>
          <a:noFill/>
          <a:ln/>
        </p:spPr>
        <p:txBody>
          <a:bodyPr wrap="square" lIns="45720" tIns="91440" rIns="91440" bIns="45720" rtlCol="0" anchor="ctr"/>
          <a:lstStyle/>
          <a:p>
            <a:pPr>
              <a:lnSpc>
                <a:spcPct val="100000"/>
              </a:lnSpc>
            </a:pPr>
            <a:endParaRPr lang="en-US" sz="1600" dirty="0"/>
          </a:p>
        </p:txBody>
      </p:sp>
      <p:sp>
        <p:nvSpPr>
          <p:cNvPr id="27" name="Shape 25"/>
          <p:cNvSpPr/>
          <p:nvPr/>
        </p:nvSpPr>
        <p:spPr>
          <a:xfrm>
            <a:off x="11456035" y="501650"/>
            <a:ext cx="351155" cy="43815"/>
          </a:xfrm>
          <a:prstGeom prst="roundRect">
            <a:avLst>
              <a:gd name="adj" fmla="val 50000"/>
            </a:avLst>
          </a:prstGeom>
          <a:solidFill>
            <a:srgbClr val="FFFFFF"/>
          </a:solidFill>
          <a:ln/>
        </p:spPr>
      </p:sp>
      <p:sp>
        <p:nvSpPr>
          <p:cNvPr id="28" name="Text 26"/>
          <p:cNvSpPr/>
          <p:nvPr/>
        </p:nvSpPr>
        <p:spPr>
          <a:xfrm>
            <a:off x="11456035" y="501650"/>
            <a:ext cx="351155" cy="43815"/>
          </a:xfrm>
          <a:prstGeom prst="rect">
            <a:avLst/>
          </a:prstGeom>
          <a:noFill/>
          <a:ln/>
        </p:spPr>
        <p:txBody>
          <a:bodyPr wrap="square" lIns="45720" tIns="91440" rIns="91440" bIns="45720" rtlCol="0" anchor="ctr"/>
          <a:lstStyle/>
          <a:p>
            <a:pPr>
              <a:lnSpc>
                <a:spcPct val="100000"/>
              </a:lnSpc>
            </a:pPr>
            <a:endParaRPr lang="en-US" sz="1600" dirty="0"/>
          </a:p>
        </p:txBody>
      </p:sp>
      <p:sp>
        <p:nvSpPr>
          <p:cNvPr id="29" name="Shape 27"/>
          <p:cNvSpPr/>
          <p:nvPr/>
        </p:nvSpPr>
        <p:spPr>
          <a:xfrm>
            <a:off x="11456035" y="621665"/>
            <a:ext cx="351155" cy="43815"/>
          </a:xfrm>
          <a:prstGeom prst="roundRect">
            <a:avLst>
              <a:gd name="adj" fmla="val 50000"/>
            </a:avLst>
          </a:prstGeom>
          <a:solidFill>
            <a:srgbClr val="FFFFFF"/>
          </a:solidFill>
          <a:ln/>
        </p:spPr>
      </p:sp>
      <p:sp>
        <p:nvSpPr>
          <p:cNvPr id="30" name="Text 28"/>
          <p:cNvSpPr/>
          <p:nvPr/>
        </p:nvSpPr>
        <p:spPr>
          <a:xfrm>
            <a:off x="11456035" y="621665"/>
            <a:ext cx="351155" cy="43815"/>
          </a:xfrm>
          <a:prstGeom prst="rect">
            <a:avLst/>
          </a:prstGeom>
          <a:noFill/>
          <a:ln/>
        </p:spPr>
        <p:txBody>
          <a:bodyPr wrap="square" lIns="45720" tIns="91440" rIns="91440" bIns="45720" rtlCol="0" anchor="ctr"/>
          <a:lstStyle/>
          <a:p>
            <a:pPr>
              <a:lnSpc>
                <a:spcPct val="100000"/>
              </a:lnSpc>
            </a:pPr>
            <a:endParaRPr lang="en-US" sz="1600" dirty="0"/>
          </a:p>
        </p:txBody>
      </p:sp>
      <p:sp>
        <p:nvSpPr>
          <p:cNvPr id="31" name="Shape 29"/>
          <p:cNvSpPr/>
          <p:nvPr/>
        </p:nvSpPr>
        <p:spPr>
          <a:xfrm>
            <a:off x="1727190" y="6306820"/>
            <a:ext cx="10080000" cy="0"/>
          </a:xfrm>
          <a:prstGeom prst="line">
            <a:avLst/>
          </a:prstGeom>
          <a:noFill/>
          <a:ln w="19050">
            <a:solidFill>
              <a:srgbClr val="FFFFFF"/>
            </a:solidFill>
            <a:prstDash val="solid"/>
            <a:headEnd type="none"/>
            <a:tailEnd type="none"/>
          </a:ln>
        </p:spPr>
      </p:sp>
      <p:sp>
        <p:nvSpPr>
          <p:cNvPr id="32" name="Shape 30"/>
          <p:cNvSpPr/>
          <p:nvPr/>
        </p:nvSpPr>
        <p:spPr>
          <a:xfrm>
            <a:off x="852805" y="6177280"/>
            <a:ext cx="259080" cy="259080"/>
          </a:xfrm>
          <a:prstGeom prst="ellipse">
            <a:avLst/>
          </a:prstGeom>
          <a:solidFill>
            <a:srgbClr val="FFFFFF"/>
          </a:solidFill>
          <a:ln/>
        </p:spPr>
      </p:sp>
      <p:sp>
        <p:nvSpPr>
          <p:cNvPr id="33" name="Text 31"/>
          <p:cNvSpPr/>
          <p:nvPr/>
        </p:nvSpPr>
        <p:spPr>
          <a:xfrm>
            <a:off x="852805" y="6177280"/>
            <a:ext cx="259080" cy="259080"/>
          </a:xfrm>
          <a:prstGeom prst="rect">
            <a:avLst/>
          </a:prstGeom>
          <a:noFill/>
          <a:ln/>
        </p:spPr>
        <p:txBody>
          <a:bodyPr wrap="square" lIns="45720" tIns="91440" rIns="91440" bIns="45720" rtlCol="0" anchor="ctr"/>
          <a:lstStyle/>
          <a:p>
            <a:pPr>
              <a:lnSpc>
                <a:spcPct val="100000"/>
              </a:lnSpc>
            </a:pPr>
            <a:endParaRPr lang="en-US" sz="1600" dirty="0"/>
          </a:p>
        </p:txBody>
      </p:sp>
      <p:sp>
        <p:nvSpPr>
          <p:cNvPr id="34" name="Shape 32"/>
          <p:cNvSpPr/>
          <p:nvPr/>
        </p:nvSpPr>
        <p:spPr>
          <a:xfrm>
            <a:off x="979805" y="6177280"/>
            <a:ext cx="259080" cy="259080"/>
          </a:xfrm>
          <a:prstGeom prst="ellipse">
            <a:avLst/>
          </a:prstGeom>
          <a:solidFill>
            <a:srgbClr val="000000">
              <a:alpha val="0"/>
            </a:srgbClr>
          </a:solidFill>
          <a:ln w="19050">
            <a:solidFill>
              <a:srgbClr val="FFFFFF"/>
            </a:solidFill>
            <a:prstDash val="solid"/>
          </a:ln>
        </p:spPr>
      </p:sp>
      <p:sp>
        <p:nvSpPr>
          <p:cNvPr id="35" name="Text 33"/>
          <p:cNvSpPr/>
          <p:nvPr/>
        </p:nvSpPr>
        <p:spPr>
          <a:xfrm>
            <a:off x="979805" y="6177280"/>
            <a:ext cx="259080" cy="259080"/>
          </a:xfrm>
          <a:prstGeom prst="rect">
            <a:avLst/>
          </a:prstGeom>
          <a:noFill/>
          <a:ln/>
        </p:spPr>
        <p:txBody>
          <a:bodyPr wrap="square" lIns="45720" tIns="91440" rIns="91440" bIns="45720" rtlCol="0" anchor="ctr"/>
          <a:lstStyle/>
          <a:p>
            <a:pPr>
              <a:lnSpc>
                <a:spcPct val="100000"/>
              </a:lnSpc>
            </a:pPr>
            <a:endParaRPr lang="en-US" sz="16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rot="5940000">
            <a:off x="292735" y="295275"/>
            <a:ext cx="558800" cy="558800"/>
          </a:xfrm>
          <a:prstGeom prst="donut">
            <a:avLst/>
          </a:prstGeom>
          <a:gradFill flip="none" rotWithShape="1">
            <a:gsLst>
              <a:gs pos="0">
                <a:srgbClr val="402E7F"/>
              </a:gs>
              <a:gs pos="54000">
                <a:srgbClr val="BC7DB7">
                  <a:alpha val="3000"/>
                </a:srgbClr>
              </a:gs>
              <a:gs pos="100000">
                <a:srgbClr val="BC7DB7">
                  <a:alpha val="3000"/>
                </a:srgbClr>
              </a:gs>
            </a:gsLst>
            <a:lin ang="18900000" scaled="1"/>
          </a:gradFill>
          <a:ln/>
        </p:spPr>
      </p:sp>
      <p:sp>
        <p:nvSpPr>
          <p:cNvPr id="3" name="Text 1"/>
          <p:cNvSpPr/>
          <p:nvPr/>
        </p:nvSpPr>
        <p:spPr>
          <a:xfrm rot="5940000">
            <a:off x="292735" y="295275"/>
            <a:ext cx="558800" cy="558800"/>
          </a:xfrm>
          <a:prstGeom prst="rect">
            <a:avLst/>
          </a:prstGeom>
          <a:noFill/>
          <a:ln/>
        </p:spPr>
        <p:txBody>
          <a:bodyPr wrap="square" lIns="45720" tIns="91440" rIns="91440" bIns="45720" rtlCol="0" anchor="t"/>
          <a:lstStyle/>
          <a:p>
            <a:pPr>
              <a:lnSpc>
                <a:spcPct val="100000"/>
              </a:lnSpc>
            </a:pPr>
            <a:endParaRPr lang="en-US" sz="1600" dirty="0"/>
          </a:p>
        </p:txBody>
      </p:sp>
      <p:sp>
        <p:nvSpPr>
          <p:cNvPr id="4" name="Shape 2"/>
          <p:cNvSpPr/>
          <p:nvPr/>
        </p:nvSpPr>
        <p:spPr>
          <a:xfrm>
            <a:off x="0" y="4266565"/>
            <a:ext cx="12192000" cy="2591435"/>
          </a:xfrm>
          <a:prstGeom prst="rect">
            <a:avLst/>
          </a:prstGeom>
          <a:solidFill>
            <a:srgbClr val="402E7F"/>
          </a:solidFill>
          <a:ln/>
        </p:spPr>
      </p:sp>
      <p:sp>
        <p:nvSpPr>
          <p:cNvPr id="5" name="Text 3"/>
          <p:cNvSpPr/>
          <p:nvPr/>
        </p:nvSpPr>
        <p:spPr>
          <a:xfrm>
            <a:off x="0" y="4266565"/>
            <a:ext cx="12192000" cy="2591435"/>
          </a:xfrm>
          <a:prstGeom prst="rect">
            <a:avLst/>
          </a:prstGeom>
          <a:noFill/>
          <a:ln/>
        </p:spPr>
        <p:txBody>
          <a:bodyPr wrap="square" lIns="45720" tIns="91440" rIns="91440" bIns="45720" rtlCol="0" anchor="ctr"/>
          <a:lstStyle/>
          <a:p>
            <a:pPr>
              <a:lnSpc>
                <a:spcPct val="100000"/>
              </a:lnSpc>
            </a:pPr>
            <a:endParaRPr lang="en-US" sz="1600" dirty="0"/>
          </a:p>
        </p:txBody>
      </p:sp>
      <p:sp>
        <p:nvSpPr>
          <p:cNvPr id="6" name="Text 4"/>
          <p:cNvSpPr/>
          <p:nvPr/>
        </p:nvSpPr>
        <p:spPr>
          <a:xfrm>
            <a:off x="582930" y="455295"/>
            <a:ext cx="10151745" cy="583565"/>
          </a:xfrm>
          <a:prstGeom prst="rect">
            <a:avLst/>
          </a:prstGeom>
          <a:noFill/>
          <a:ln/>
        </p:spPr>
        <p:txBody>
          <a:bodyPr wrap="square" lIns="91440" tIns="45720" rIns="91440" bIns="45720" rtlCol="0" anchor="t">
            <a:spAutoFit/>
          </a:bodyPr>
          <a:lstStyle/>
          <a:p>
            <a:pPr>
              <a:lnSpc>
                <a:spcPct val="100000"/>
              </a:lnSpc>
            </a:pPr>
            <a:r>
              <a:rPr lang="en-US" sz="3200" b="1" dirty="0">
                <a:solidFill>
                  <a:srgbClr val="1E1C0D"/>
                </a:solidFill>
                <a:latin typeface="MiSans" pitchFamily="34" charset="0"/>
                <a:ea typeface="MiSans" pitchFamily="34" charset="-122"/>
                <a:cs typeface="MiSans" pitchFamily="34" charset="-120"/>
              </a:rPr>
              <a:t>Recent Product Updates</a:t>
            </a:r>
            <a:endParaRPr lang="en-US" sz="1600" dirty="0"/>
          </a:p>
        </p:txBody>
      </p:sp>
      <p:pic>
        <p:nvPicPr>
          <p:cNvPr id="7" name="Image 0" descr="https://kimi-img.moonshot.cn/pub/slides/slides_tmpl/image/25-09-08-15:08:36-d2v81t5nfo2stf9dkdkg.png"/>
          <p:cNvPicPr>
            <a:picLocks noChangeAspect="1"/>
          </p:cNvPicPr>
          <p:nvPr/>
        </p:nvPicPr>
        <p:blipFill>
          <a:blip r:embed="rId3"/>
          <a:srcRect t="117" b="117"/>
          <a:stretch/>
        </p:blipFill>
        <p:spPr>
          <a:xfrm>
            <a:off x="847090" y="1393825"/>
            <a:ext cx="4114165" cy="2712720"/>
          </a:xfrm>
          <a:prstGeom prst="rect">
            <a:avLst/>
          </a:prstGeom>
        </p:spPr>
      </p:pic>
      <p:sp>
        <p:nvSpPr>
          <p:cNvPr id="8" name="Text 5"/>
          <p:cNvSpPr/>
          <p:nvPr/>
        </p:nvSpPr>
        <p:spPr>
          <a:xfrm>
            <a:off x="5011420" y="1511300"/>
            <a:ext cx="6310800" cy="460375"/>
          </a:xfrm>
          <a:prstGeom prst="rect">
            <a:avLst/>
          </a:prstGeom>
          <a:noFill/>
          <a:ln/>
        </p:spPr>
        <p:txBody>
          <a:bodyPr wrap="square" lIns="91440" tIns="45720" rIns="91440" bIns="45720" rtlCol="0" anchor="t">
            <a:spAutoFit/>
          </a:bodyPr>
          <a:lstStyle/>
          <a:p>
            <a:pPr>
              <a:lnSpc>
                <a:spcPct val="100000"/>
              </a:lnSpc>
            </a:pPr>
            <a:r>
              <a:rPr lang="en-US" sz="2400" b="1" dirty="0">
                <a:solidFill>
                  <a:srgbClr val="1E1C0D"/>
                </a:solidFill>
                <a:latin typeface="MiSans" pitchFamily="34" charset="0"/>
                <a:ea typeface="MiSans" pitchFamily="34" charset="-122"/>
                <a:cs typeface="MiSans" pitchFamily="34" charset="-120"/>
              </a:rPr>
              <a:t>Cloud POS Launch</a:t>
            </a:r>
            <a:endParaRPr lang="en-US" sz="1600" dirty="0"/>
          </a:p>
        </p:txBody>
      </p:sp>
      <p:sp>
        <p:nvSpPr>
          <p:cNvPr id="9" name="Text 6"/>
          <p:cNvSpPr/>
          <p:nvPr/>
        </p:nvSpPr>
        <p:spPr>
          <a:xfrm>
            <a:off x="5041265" y="2008505"/>
            <a:ext cx="6309995" cy="1889760"/>
          </a:xfrm>
          <a:prstGeom prst="rect">
            <a:avLst/>
          </a:prstGeom>
          <a:noFill/>
          <a:ln/>
        </p:spPr>
        <p:txBody>
          <a:bodyPr wrap="square" lIns="91440" tIns="45720" rIns="91440" bIns="45720" rtlCol="0" anchor="t">
            <a:spAutoFit/>
          </a:bodyPr>
          <a:lstStyle/>
          <a:p>
            <a:pPr>
              <a:lnSpc>
                <a:spcPct val="130000"/>
              </a:lnSpc>
            </a:pPr>
            <a:r>
              <a:rPr lang="en-US" sz="1800" dirty="0">
                <a:solidFill>
                  <a:srgbClr val="1E1C0D"/>
                </a:solidFill>
                <a:latin typeface="MiSans" pitchFamily="34" charset="0"/>
                <a:ea typeface="MiSans" pitchFamily="34" charset="-122"/>
                <a:cs typeface="MiSans" pitchFamily="34" charset="-120"/>
              </a:rPr>
              <a:t>Bonrix Cloud POS has officially launched, offering live demo portals for every user role. This allows potential users to experience the system firsthand and understand its capabilities.</a:t>
            </a:r>
            <a:endParaRPr lang="en-US" sz="1600" dirty="0"/>
          </a:p>
        </p:txBody>
      </p:sp>
      <p:sp>
        <p:nvSpPr>
          <p:cNvPr id="10" name="Text 7"/>
          <p:cNvSpPr/>
          <p:nvPr/>
        </p:nvSpPr>
        <p:spPr>
          <a:xfrm>
            <a:off x="847090" y="4481830"/>
            <a:ext cx="10515600" cy="521970"/>
          </a:xfrm>
          <a:prstGeom prst="rect">
            <a:avLst/>
          </a:prstGeom>
          <a:noFill/>
          <a:ln/>
        </p:spPr>
        <p:txBody>
          <a:bodyPr wrap="square" lIns="91440" tIns="45720" rIns="91440" bIns="45720" rtlCol="0" anchor="t">
            <a:spAutoFit/>
          </a:bodyPr>
          <a:lstStyle/>
          <a:p>
            <a:pPr>
              <a:lnSpc>
                <a:spcPct val="100000"/>
              </a:lnSpc>
            </a:pPr>
            <a:r>
              <a:rPr lang="en-US" sz="2800" b="1" dirty="0">
                <a:solidFill>
                  <a:srgbClr val="FFFFFF"/>
                </a:solidFill>
                <a:latin typeface="MiSans" pitchFamily="34" charset="0"/>
                <a:ea typeface="MiSans" pitchFamily="34" charset="-122"/>
                <a:cs typeface="MiSans" pitchFamily="34" charset="-120"/>
              </a:rPr>
              <a:t>Enhanced Security</a:t>
            </a:r>
            <a:endParaRPr lang="en-US" sz="1600" dirty="0"/>
          </a:p>
        </p:txBody>
      </p:sp>
      <p:sp>
        <p:nvSpPr>
          <p:cNvPr id="11" name="Text 8"/>
          <p:cNvSpPr/>
          <p:nvPr/>
        </p:nvSpPr>
        <p:spPr>
          <a:xfrm>
            <a:off x="847090" y="5080000"/>
            <a:ext cx="10514330" cy="1170305"/>
          </a:xfrm>
          <a:prstGeom prst="rect">
            <a:avLst/>
          </a:prstGeom>
          <a:noFill/>
          <a:ln/>
        </p:spPr>
        <p:txBody>
          <a:bodyPr wrap="square" lIns="91440" tIns="45720" rIns="91440" bIns="45720" rtlCol="0" anchor="t">
            <a:spAutoFit/>
          </a:bodyPr>
          <a:lstStyle/>
          <a:p>
            <a:pPr>
              <a:lnSpc>
                <a:spcPct val="130000"/>
              </a:lnSpc>
            </a:pPr>
            <a:r>
              <a:rPr lang="en-US" sz="1800" dirty="0">
                <a:solidFill>
                  <a:srgbClr val="FFFFFF"/>
                </a:solidFill>
                <a:latin typeface="MiSans" pitchFamily="34" charset="0"/>
                <a:ea typeface="MiSans" pitchFamily="34" charset="-122"/>
                <a:cs typeface="MiSans" pitchFamily="34" charset="-120"/>
              </a:rPr>
              <a:t>The platform now supports a four-level login hierarchy, enhancing security and ensuring that each user role has appropriate access. This feature is crucial for protecting sensitive business data.</a:t>
            </a:r>
            <a:endParaRPr lang="en-US" sz="16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rot="5940000">
            <a:off x="292735" y="295275"/>
            <a:ext cx="558800" cy="558800"/>
          </a:xfrm>
          <a:prstGeom prst="donut">
            <a:avLst/>
          </a:prstGeom>
          <a:gradFill flip="none" rotWithShape="1">
            <a:gsLst>
              <a:gs pos="0">
                <a:srgbClr val="402E7F"/>
              </a:gs>
              <a:gs pos="54000">
                <a:srgbClr val="BC7DB7">
                  <a:alpha val="3000"/>
                </a:srgbClr>
              </a:gs>
              <a:gs pos="100000">
                <a:srgbClr val="BC7DB7">
                  <a:alpha val="3000"/>
                </a:srgbClr>
              </a:gs>
            </a:gsLst>
            <a:lin ang="18900000" scaled="1"/>
          </a:gradFill>
          <a:ln/>
        </p:spPr>
      </p:sp>
      <p:sp>
        <p:nvSpPr>
          <p:cNvPr id="3" name="Text 1"/>
          <p:cNvSpPr/>
          <p:nvPr/>
        </p:nvSpPr>
        <p:spPr>
          <a:xfrm rot="5940000">
            <a:off x="292735" y="295275"/>
            <a:ext cx="558800" cy="558800"/>
          </a:xfrm>
          <a:prstGeom prst="rect">
            <a:avLst/>
          </a:prstGeom>
          <a:noFill/>
          <a:ln/>
        </p:spPr>
        <p:txBody>
          <a:bodyPr wrap="square" lIns="45720" tIns="91440" rIns="91440" bIns="45720" rtlCol="0" anchor="t"/>
          <a:lstStyle/>
          <a:p>
            <a:pPr>
              <a:lnSpc>
                <a:spcPct val="100000"/>
              </a:lnSpc>
            </a:pPr>
            <a:endParaRPr lang="en-US" sz="1600" dirty="0"/>
          </a:p>
        </p:txBody>
      </p:sp>
      <p:sp>
        <p:nvSpPr>
          <p:cNvPr id="4" name="Shape 2"/>
          <p:cNvSpPr/>
          <p:nvPr/>
        </p:nvSpPr>
        <p:spPr>
          <a:xfrm>
            <a:off x="659657" y="2495550"/>
            <a:ext cx="2567453" cy="3528732"/>
          </a:xfrm>
          <a:custGeom>
            <a:avLst/>
            <a:gdLst/>
            <a:ahLst/>
            <a:cxnLst/>
            <a:rect l="l" t="t" r="r" b="b"/>
            <a:pathLst>
              <a:path w="2567453" h="3528732">
                <a:moveTo>
                  <a:pt x="200569" y="0"/>
                </a:moveTo>
                <a:lnTo>
                  <a:pt x="2366884" y="0"/>
                </a:lnTo>
                <a:cubicBezTo>
                  <a:pt x="2477655" y="0"/>
                  <a:pt x="2567453" y="85852"/>
                  <a:pt x="2567453" y="191755"/>
                </a:cubicBezTo>
                <a:lnTo>
                  <a:pt x="2567453" y="3336977"/>
                </a:lnTo>
                <a:cubicBezTo>
                  <a:pt x="2567453" y="3442880"/>
                  <a:pt x="2477655" y="3528732"/>
                  <a:pt x="2366884" y="3528732"/>
                </a:cubicBezTo>
                <a:lnTo>
                  <a:pt x="200569" y="3528732"/>
                </a:lnTo>
                <a:cubicBezTo>
                  <a:pt x="89798" y="3528732"/>
                  <a:pt x="0" y="3442880"/>
                  <a:pt x="0" y="3336977"/>
                </a:cubicBezTo>
                <a:lnTo>
                  <a:pt x="0" y="2035208"/>
                </a:lnTo>
                <a:lnTo>
                  <a:pt x="303101" y="1771230"/>
                </a:lnTo>
                <a:lnTo>
                  <a:pt x="0" y="1507253"/>
                </a:lnTo>
                <a:lnTo>
                  <a:pt x="0" y="191755"/>
                </a:lnTo>
                <a:cubicBezTo>
                  <a:pt x="0" y="85852"/>
                  <a:pt x="89798" y="0"/>
                  <a:pt x="200569" y="0"/>
                </a:cubicBezTo>
                <a:close/>
              </a:path>
            </a:pathLst>
          </a:custGeom>
          <a:solidFill>
            <a:srgbClr val="000000">
              <a:alpha val="0"/>
            </a:srgbClr>
          </a:solidFill>
          <a:ln w="38100">
            <a:solidFill>
              <a:srgbClr val="402E7F"/>
            </a:solidFill>
            <a:prstDash val="solid"/>
          </a:ln>
        </p:spPr>
      </p:sp>
      <p:sp>
        <p:nvSpPr>
          <p:cNvPr id="5" name="Text 3"/>
          <p:cNvSpPr/>
          <p:nvPr/>
        </p:nvSpPr>
        <p:spPr>
          <a:xfrm>
            <a:off x="659657" y="2495550"/>
            <a:ext cx="2567453" cy="3528732"/>
          </a:xfrm>
          <a:prstGeom prst="rect">
            <a:avLst/>
          </a:prstGeom>
          <a:noFill/>
          <a:ln/>
        </p:spPr>
        <p:txBody>
          <a:bodyPr wrap="square" lIns="45720" tIns="91440" rIns="91440" bIns="45720" rtlCol="0" anchor="ctr"/>
          <a:lstStyle/>
          <a:p>
            <a:pPr>
              <a:lnSpc>
                <a:spcPct val="100000"/>
              </a:lnSpc>
            </a:pPr>
            <a:endParaRPr lang="en-US" sz="1600" dirty="0"/>
          </a:p>
        </p:txBody>
      </p:sp>
      <p:sp>
        <p:nvSpPr>
          <p:cNvPr id="6" name="Shape 4"/>
          <p:cNvSpPr/>
          <p:nvPr/>
        </p:nvSpPr>
        <p:spPr>
          <a:xfrm rot="5400000">
            <a:off x="505256" y="4167285"/>
            <a:ext cx="421192" cy="209354"/>
          </a:xfrm>
          <a:prstGeom prst="triangle">
            <a:avLst/>
          </a:prstGeom>
          <a:solidFill>
            <a:srgbClr val="673563"/>
          </a:solidFill>
          <a:ln/>
        </p:spPr>
      </p:sp>
      <p:sp>
        <p:nvSpPr>
          <p:cNvPr id="7" name="Text 5"/>
          <p:cNvSpPr/>
          <p:nvPr/>
        </p:nvSpPr>
        <p:spPr>
          <a:xfrm rot="5400000">
            <a:off x="505256" y="4167285"/>
            <a:ext cx="421192" cy="209354"/>
          </a:xfrm>
          <a:prstGeom prst="rect">
            <a:avLst/>
          </a:prstGeom>
          <a:noFill/>
          <a:ln/>
        </p:spPr>
        <p:txBody>
          <a:bodyPr wrap="square" lIns="45720" tIns="91440" rIns="91440" bIns="45720" rtlCol="0" anchor="ctr"/>
          <a:lstStyle/>
          <a:p>
            <a:pPr>
              <a:lnSpc>
                <a:spcPct val="100000"/>
              </a:lnSpc>
            </a:pPr>
            <a:endParaRPr lang="en-US" sz="1600" dirty="0"/>
          </a:p>
        </p:txBody>
      </p:sp>
      <p:sp>
        <p:nvSpPr>
          <p:cNvPr id="8" name="Shape 6"/>
          <p:cNvSpPr/>
          <p:nvPr/>
        </p:nvSpPr>
        <p:spPr>
          <a:xfrm>
            <a:off x="3526346" y="2495550"/>
            <a:ext cx="2567453" cy="3528732"/>
          </a:xfrm>
          <a:custGeom>
            <a:avLst/>
            <a:gdLst/>
            <a:ahLst/>
            <a:cxnLst/>
            <a:rect l="l" t="t" r="r" b="b"/>
            <a:pathLst>
              <a:path w="2567453" h="3528732">
                <a:moveTo>
                  <a:pt x="200569" y="0"/>
                </a:moveTo>
                <a:lnTo>
                  <a:pt x="2366884" y="0"/>
                </a:lnTo>
                <a:cubicBezTo>
                  <a:pt x="2477655" y="0"/>
                  <a:pt x="2567453" y="85852"/>
                  <a:pt x="2567453" y="191755"/>
                </a:cubicBezTo>
                <a:lnTo>
                  <a:pt x="2567453" y="3336977"/>
                </a:lnTo>
                <a:cubicBezTo>
                  <a:pt x="2567453" y="3442880"/>
                  <a:pt x="2477655" y="3528732"/>
                  <a:pt x="2366884" y="3528732"/>
                </a:cubicBezTo>
                <a:lnTo>
                  <a:pt x="200569" y="3528732"/>
                </a:lnTo>
                <a:cubicBezTo>
                  <a:pt x="89798" y="3528732"/>
                  <a:pt x="0" y="3442880"/>
                  <a:pt x="0" y="3336977"/>
                </a:cubicBezTo>
                <a:lnTo>
                  <a:pt x="0" y="2035208"/>
                </a:lnTo>
                <a:lnTo>
                  <a:pt x="303101" y="1771230"/>
                </a:lnTo>
                <a:lnTo>
                  <a:pt x="0" y="1507253"/>
                </a:lnTo>
                <a:lnTo>
                  <a:pt x="0" y="191755"/>
                </a:lnTo>
                <a:cubicBezTo>
                  <a:pt x="0" y="85852"/>
                  <a:pt x="89798" y="0"/>
                  <a:pt x="200569" y="0"/>
                </a:cubicBezTo>
                <a:close/>
              </a:path>
            </a:pathLst>
          </a:custGeom>
          <a:solidFill>
            <a:srgbClr val="000000">
              <a:alpha val="0"/>
            </a:srgbClr>
          </a:solidFill>
          <a:ln w="38100">
            <a:solidFill>
              <a:srgbClr val="402E7F"/>
            </a:solidFill>
            <a:prstDash val="solid"/>
          </a:ln>
        </p:spPr>
      </p:sp>
      <p:sp>
        <p:nvSpPr>
          <p:cNvPr id="9" name="Text 7"/>
          <p:cNvSpPr/>
          <p:nvPr/>
        </p:nvSpPr>
        <p:spPr>
          <a:xfrm>
            <a:off x="3526346" y="2495550"/>
            <a:ext cx="2567453" cy="3528732"/>
          </a:xfrm>
          <a:prstGeom prst="rect">
            <a:avLst/>
          </a:prstGeom>
          <a:noFill/>
          <a:ln/>
        </p:spPr>
        <p:txBody>
          <a:bodyPr wrap="square" lIns="45720" tIns="91440" rIns="91440" bIns="45720" rtlCol="0" anchor="ctr"/>
          <a:lstStyle/>
          <a:p>
            <a:pPr>
              <a:lnSpc>
                <a:spcPct val="100000"/>
              </a:lnSpc>
            </a:pPr>
            <a:endParaRPr lang="en-US" sz="1600" dirty="0"/>
          </a:p>
        </p:txBody>
      </p:sp>
      <p:sp>
        <p:nvSpPr>
          <p:cNvPr id="10" name="Shape 8"/>
          <p:cNvSpPr/>
          <p:nvPr/>
        </p:nvSpPr>
        <p:spPr>
          <a:xfrm rot="5400000">
            <a:off x="3368677" y="4167285"/>
            <a:ext cx="421192" cy="209354"/>
          </a:xfrm>
          <a:prstGeom prst="triangle">
            <a:avLst/>
          </a:prstGeom>
          <a:solidFill>
            <a:srgbClr val="533D78"/>
          </a:solidFill>
          <a:ln/>
        </p:spPr>
      </p:sp>
      <p:sp>
        <p:nvSpPr>
          <p:cNvPr id="11" name="Text 9"/>
          <p:cNvSpPr/>
          <p:nvPr/>
        </p:nvSpPr>
        <p:spPr>
          <a:xfrm rot="5400000">
            <a:off x="3368677" y="4167285"/>
            <a:ext cx="421192" cy="209354"/>
          </a:xfrm>
          <a:prstGeom prst="rect">
            <a:avLst/>
          </a:prstGeom>
          <a:noFill/>
          <a:ln/>
        </p:spPr>
        <p:txBody>
          <a:bodyPr wrap="square" lIns="45720" tIns="91440" rIns="91440" bIns="45720" rtlCol="0" anchor="ctr"/>
          <a:lstStyle/>
          <a:p>
            <a:pPr>
              <a:lnSpc>
                <a:spcPct val="100000"/>
              </a:lnSpc>
            </a:pPr>
            <a:endParaRPr lang="en-US" sz="1600" dirty="0"/>
          </a:p>
        </p:txBody>
      </p:sp>
      <p:sp>
        <p:nvSpPr>
          <p:cNvPr id="12" name="Shape 10"/>
          <p:cNvSpPr/>
          <p:nvPr/>
        </p:nvSpPr>
        <p:spPr>
          <a:xfrm>
            <a:off x="6393034" y="2495550"/>
            <a:ext cx="2567453" cy="3528732"/>
          </a:xfrm>
          <a:custGeom>
            <a:avLst/>
            <a:gdLst/>
            <a:ahLst/>
            <a:cxnLst/>
            <a:rect l="l" t="t" r="r" b="b"/>
            <a:pathLst>
              <a:path w="2567453" h="3528732">
                <a:moveTo>
                  <a:pt x="200569" y="0"/>
                </a:moveTo>
                <a:lnTo>
                  <a:pt x="2366884" y="0"/>
                </a:lnTo>
                <a:cubicBezTo>
                  <a:pt x="2477655" y="0"/>
                  <a:pt x="2567453" y="85852"/>
                  <a:pt x="2567453" y="191755"/>
                </a:cubicBezTo>
                <a:lnTo>
                  <a:pt x="2567453" y="3336977"/>
                </a:lnTo>
                <a:cubicBezTo>
                  <a:pt x="2567453" y="3442880"/>
                  <a:pt x="2477655" y="3528732"/>
                  <a:pt x="2366884" y="3528732"/>
                </a:cubicBezTo>
                <a:lnTo>
                  <a:pt x="200569" y="3528732"/>
                </a:lnTo>
                <a:cubicBezTo>
                  <a:pt x="89798" y="3528732"/>
                  <a:pt x="0" y="3442880"/>
                  <a:pt x="0" y="3336977"/>
                </a:cubicBezTo>
                <a:lnTo>
                  <a:pt x="0" y="2035208"/>
                </a:lnTo>
                <a:lnTo>
                  <a:pt x="303101" y="1771230"/>
                </a:lnTo>
                <a:lnTo>
                  <a:pt x="0" y="1507253"/>
                </a:lnTo>
                <a:lnTo>
                  <a:pt x="0" y="191755"/>
                </a:lnTo>
                <a:cubicBezTo>
                  <a:pt x="0" y="85852"/>
                  <a:pt x="89798" y="0"/>
                  <a:pt x="200569" y="0"/>
                </a:cubicBezTo>
                <a:close/>
              </a:path>
            </a:pathLst>
          </a:custGeom>
          <a:solidFill>
            <a:srgbClr val="000000">
              <a:alpha val="0"/>
            </a:srgbClr>
          </a:solidFill>
          <a:ln w="38100">
            <a:solidFill>
              <a:srgbClr val="402E7F"/>
            </a:solidFill>
            <a:prstDash val="solid"/>
          </a:ln>
        </p:spPr>
      </p:sp>
      <p:sp>
        <p:nvSpPr>
          <p:cNvPr id="13" name="Text 11"/>
          <p:cNvSpPr/>
          <p:nvPr/>
        </p:nvSpPr>
        <p:spPr>
          <a:xfrm>
            <a:off x="6393034" y="2495550"/>
            <a:ext cx="2567453" cy="3528732"/>
          </a:xfrm>
          <a:prstGeom prst="rect">
            <a:avLst/>
          </a:prstGeom>
          <a:noFill/>
          <a:ln/>
        </p:spPr>
        <p:txBody>
          <a:bodyPr wrap="square" lIns="45720" tIns="91440" rIns="91440" bIns="45720" rtlCol="0" anchor="ctr"/>
          <a:lstStyle/>
          <a:p>
            <a:pPr>
              <a:lnSpc>
                <a:spcPct val="100000"/>
              </a:lnSpc>
            </a:pPr>
            <a:endParaRPr lang="en-US" sz="1600" dirty="0"/>
          </a:p>
        </p:txBody>
      </p:sp>
      <p:sp>
        <p:nvSpPr>
          <p:cNvPr id="14" name="Shape 12"/>
          <p:cNvSpPr/>
          <p:nvPr/>
        </p:nvSpPr>
        <p:spPr>
          <a:xfrm rot="5400000">
            <a:off x="6235393" y="4155238"/>
            <a:ext cx="421192" cy="209354"/>
          </a:xfrm>
          <a:prstGeom prst="triangle">
            <a:avLst/>
          </a:prstGeom>
          <a:solidFill>
            <a:srgbClr val="673563"/>
          </a:solidFill>
          <a:ln/>
        </p:spPr>
      </p:sp>
      <p:sp>
        <p:nvSpPr>
          <p:cNvPr id="15" name="Text 13"/>
          <p:cNvSpPr/>
          <p:nvPr/>
        </p:nvSpPr>
        <p:spPr>
          <a:xfrm rot="5400000">
            <a:off x="6235393" y="4155238"/>
            <a:ext cx="421192" cy="209354"/>
          </a:xfrm>
          <a:prstGeom prst="rect">
            <a:avLst/>
          </a:prstGeom>
          <a:noFill/>
          <a:ln/>
        </p:spPr>
        <p:txBody>
          <a:bodyPr wrap="square" lIns="45720" tIns="91440" rIns="91440" bIns="45720" rtlCol="0" anchor="ctr"/>
          <a:lstStyle/>
          <a:p>
            <a:pPr>
              <a:lnSpc>
                <a:spcPct val="100000"/>
              </a:lnSpc>
            </a:pPr>
            <a:endParaRPr lang="en-US" sz="1600" dirty="0"/>
          </a:p>
        </p:txBody>
      </p:sp>
      <p:sp>
        <p:nvSpPr>
          <p:cNvPr id="16" name="Shape 14"/>
          <p:cNvSpPr/>
          <p:nvPr/>
        </p:nvSpPr>
        <p:spPr>
          <a:xfrm>
            <a:off x="0" y="6263005"/>
            <a:ext cx="6492240" cy="182880"/>
          </a:xfrm>
          <a:prstGeom prst="rect">
            <a:avLst/>
          </a:prstGeom>
          <a:solidFill>
            <a:srgbClr val="402E7F"/>
          </a:solidFill>
          <a:ln/>
        </p:spPr>
      </p:sp>
      <p:sp>
        <p:nvSpPr>
          <p:cNvPr id="17" name="Text 15"/>
          <p:cNvSpPr/>
          <p:nvPr/>
        </p:nvSpPr>
        <p:spPr>
          <a:xfrm>
            <a:off x="0" y="6263005"/>
            <a:ext cx="6492240" cy="182880"/>
          </a:xfrm>
          <a:prstGeom prst="rect">
            <a:avLst/>
          </a:prstGeom>
          <a:noFill/>
          <a:ln/>
        </p:spPr>
        <p:txBody>
          <a:bodyPr wrap="square" lIns="45720" tIns="91440" rIns="91440" bIns="45720" rtlCol="0" anchor="ctr"/>
          <a:lstStyle/>
          <a:p>
            <a:pPr>
              <a:lnSpc>
                <a:spcPct val="100000"/>
              </a:lnSpc>
            </a:pPr>
            <a:endParaRPr lang="en-US" sz="1600" dirty="0"/>
          </a:p>
        </p:txBody>
      </p:sp>
      <p:sp>
        <p:nvSpPr>
          <p:cNvPr id="18" name="Text 16"/>
          <p:cNvSpPr/>
          <p:nvPr/>
        </p:nvSpPr>
        <p:spPr>
          <a:xfrm>
            <a:off x="582930" y="455295"/>
            <a:ext cx="8682990" cy="583565"/>
          </a:xfrm>
          <a:prstGeom prst="rect">
            <a:avLst/>
          </a:prstGeom>
          <a:noFill/>
          <a:ln/>
        </p:spPr>
        <p:txBody>
          <a:bodyPr wrap="square" lIns="91440" tIns="45720" rIns="91440" bIns="45720" rtlCol="0" anchor="t">
            <a:spAutoFit/>
          </a:bodyPr>
          <a:lstStyle/>
          <a:p>
            <a:pPr>
              <a:lnSpc>
                <a:spcPct val="100000"/>
              </a:lnSpc>
            </a:pPr>
            <a:r>
              <a:rPr lang="en-US" sz="3200" b="1" dirty="0">
                <a:solidFill>
                  <a:srgbClr val="1E1C0D"/>
                </a:solidFill>
                <a:latin typeface="MiSans" pitchFamily="34" charset="0"/>
                <a:ea typeface="MiSans" pitchFamily="34" charset="-122"/>
                <a:cs typeface="MiSans" pitchFamily="34" charset="-120"/>
              </a:rPr>
              <a:t>Conclusion &amp; Next Steps</a:t>
            </a:r>
            <a:endParaRPr lang="en-US" sz="1600" dirty="0"/>
          </a:p>
        </p:txBody>
      </p:sp>
      <p:pic>
        <p:nvPicPr>
          <p:cNvPr id="19" name="Image 0" descr="https://kimi-img.moonshot.cn/pub/slides/slides_tmpl/image/25-09-08-15:08:38-d2v81tlnfo2stf9dkdog.png"/>
          <p:cNvPicPr>
            <a:picLocks noChangeAspect="1"/>
          </p:cNvPicPr>
          <p:nvPr/>
        </p:nvPicPr>
        <p:blipFill>
          <a:blip r:embed="rId3"/>
          <a:srcRect l="60" r="60"/>
          <a:stretch/>
        </p:blipFill>
        <p:spPr>
          <a:xfrm>
            <a:off x="9265920" y="0"/>
            <a:ext cx="4213225" cy="6857365"/>
          </a:xfrm>
          <a:prstGeom prst="rect">
            <a:avLst/>
          </a:prstGeom>
        </p:spPr>
      </p:pic>
      <p:sp>
        <p:nvSpPr>
          <p:cNvPr id="20" name="Text 17"/>
          <p:cNvSpPr/>
          <p:nvPr/>
        </p:nvSpPr>
        <p:spPr>
          <a:xfrm>
            <a:off x="784860" y="1060450"/>
            <a:ext cx="5707231" cy="398780"/>
          </a:xfrm>
          <a:prstGeom prst="rect">
            <a:avLst/>
          </a:prstGeom>
          <a:noFill/>
          <a:ln/>
        </p:spPr>
        <p:txBody>
          <a:bodyPr wrap="square" lIns="91440" tIns="45720" rIns="91440" bIns="45720" rtlCol="0" anchor="t">
            <a:spAutoFit/>
          </a:bodyPr>
          <a:lstStyle/>
          <a:p>
            <a:pPr>
              <a:lnSpc>
                <a:spcPct val="100000"/>
              </a:lnSpc>
            </a:pPr>
            <a:r>
              <a:rPr lang="en-US" sz="2000" b="1" dirty="0">
                <a:solidFill>
                  <a:srgbClr val="402E7F"/>
                </a:solidFill>
                <a:latin typeface="MiSans" pitchFamily="34" charset="0"/>
                <a:ea typeface="MiSans" pitchFamily="34" charset="-122"/>
                <a:cs typeface="MiSans" pitchFamily="34" charset="-120"/>
              </a:rPr>
              <a:t>Unified Platform</a:t>
            </a:r>
            <a:endParaRPr lang="en-US" sz="1600" dirty="0"/>
          </a:p>
        </p:txBody>
      </p:sp>
      <p:sp>
        <p:nvSpPr>
          <p:cNvPr id="21" name="Text 18"/>
          <p:cNvSpPr/>
          <p:nvPr/>
        </p:nvSpPr>
        <p:spPr>
          <a:xfrm>
            <a:off x="784860" y="1414780"/>
            <a:ext cx="7817485" cy="866140"/>
          </a:xfrm>
          <a:prstGeom prst="rect">
            <a:avLst/>
          </a:prstGeom>
          <a:noFill/>
          <a:ln/>
        </p:spPr>
        <p:txBody>
          <a:bodyPr wrap="square" lIns="91440" tIns="45720" rIns="91440" bIns="45720" rtlCol="0" anchor="t">
            <a:spAutoFit/>
          </a:bodyPr>
          <a:lstStyle/>
          <a:p>
            <a:pPr>
              <a:lnSpc>
                <a:spcPct val="120000"/>
              </a:lnSpc>
            </a:pPr>
            <a:r>
              <a:rPr lang="en-US" sz="1400" dirty="0">
                <a:solidFill>
                  <a:srgbClr val="1E1C0D"/>
                </a:solidFill>
                <a:latin typeface="MiSans" pitchFamily="34" charset="0"/>
                <a:ea typeface="MiSans" pitchFamily="34" charset="-122"/>
                <a:cs typeface="MiSans" pitchFamily="34" charset="-120"/>
              </a:rPr>
              <a:t>Bonrix Sales Cloud consolidates billing, inventory, and CRM into one scalable platform, simplifying multi-location retail operations. This integration provides a comprehensive view of business activities and enhances decision-making.</a:t>
            </a:r>
            <a:endParaRPr lang="en-US" sz="1600" dirty="0"/>
          </a:p>
        </p:txBody>
      </p:sp>
      <p:sp>
        <p:nvSpPr>
          <p:cNvPr id="22" name="Text 19"/>
          <p:cNvSpPr/>
          <p:nvPr/>
        </p:nvSpPr>
        <p:spPr>
          <a:xfrm>
            <a:off x="817880" y="2651125"/>
            <a:ext cx="2339340" cy="706755"/>
          </a:xfrm>
          <a:prstGeom prst="rect">
            <a:avLst/>
          </a:prstGeom>
          <a:noFill/>
          <a:ln/>
        </p:spPr>
        <p:txBody>
          <a:bodyPr wrap="square" lIns="91440" tIns="45720" rIns="91440" bIns="45720" rtlCol="0" anchor="t">
            <a:spAutoFit/>
          </a:bodyPr>
          <a:lstStyle/>
          <a:p>
            <a:pPr algn="ctr">
              <a:lnSpc>
                <a:spcPct val="100000"/>
              </a:lnSpc>
            </a:pPr>
            <a:r>
              <a:rPr lang="en-US" sz="2000" b="1" dirty="0">
                <a:solidFill>
                  <a:srgbClr val="402E7F"/>
                </a:solidFill>
                <a:latin typeface="MiSans" pitchFamily="34" charset="0"/>
                <a:ea typeface="MiSans" pitchFamily="34" charset="-122"/>
                <a:cs typeface="MiSans" pitchFamily="34" charset="-120"/>
              </a:rPr>
              <a:t>Rapid Deployment</a:t>
            </a:r>
            <a:endParaRPr lang="en-US" sz="1600" dirty="0"/>
          </a:p>
        </p:txBody>
      </p:sp>
      <p:sp>
        <p:nvSpPr>
          <p:cNvPr id="23" name="Text 20"/>
          <p:cNvSpPr/>
          <p:nvPr/>
        </p:nvSpPr>
        <p:spPr>
          <a:xfrm>
            <a:off x="895985" y="3371215"/>
            <a:ext cx="2247563" cy="2252345"/>
          </a:xfrm>
          <a:prstGeom prst="rect">
            <a:avLst/>
          </a:prstGeom>
          <a:noFill/>
          <a:ln/>
        </p:spPr>
        <p:txBody>
          <a:bodyPr wrap="square" lIns="91440" tIns="45720" rIns="91440" bIns="45720" rtlCol="0" anchor="t"/>
          <a:lstStyle/>
          <a:p>
            <a:pPr>
              <a:lnSpc>
                <a:spcPct val="120000"/>
              </a:lnSpc>
            </a:pPr>
            <a:r>
              <a:rPr lang="en-US" sz="1400" dirty="0">
                <a:solidFill>
                  <a:srgbClr val="1E1C0D"/>
                </a:solidFill>
                <a:latin typeface="MiSans" pitchFamily="34" charset="0"/>
                <a:ea typeface="MiSans" pitchFamily="34" charset="-122"/>
                <a:cs typeface="MiSans" pitchFamily="34" charset="-120"/>
              </a:rPr>
              <a:t>The solution is designed for rapid deployment, allowing businesses to go live quickly and start benefiting from streamlined operations. This reduces time-to-market and accelerates ROI.</a:t>
            </a:r>
            <a:endParaRPr lang="en-US" sz="1600" dirty="0"/>
          </a:p>
        </p:txBody>
      </p:sp>
      <p:sp>
        <p:nvSpPr>
          <p:cNvPr id="24" name="Text 21"/>
          <p:cNvSpPr/>
          <p:nvPr/>
        </p:nvSpPr>
        <p:spPr>
          <a:xfrm>
            <a:off x="3663950" y="2651125"/>
            <a:ext cx="2339340" cy="706755"/>
          </a:xfrm>
          <a:prstGeom prst="rect">
            <a:avLst/>
          </a:prstGeom>
          <a:noFill/>
          <a:ln/>
        </p:spPr>
        <p:txBody>
          <a:bodyPr wrap="square" lIns="91440" tIns="45720" rIns="91440" bIns="45720" rtlCol="0" anchor="t">
            <a:spAutoFit/>
          </a:bodyPr>
          <a:lstStyle/>
          <a:p>
            <a:pPr algn="ctr">
              <a:lnSpc>
                <a:spcPct val="100000"/>
              </a:lnSpc>
            </a:pPr>
            <a:r>
              <a:rPr lang="en-US" sz="2000" b="1" dirty="0">
                <a:solidFill>
                  <a:srgbClr val="402E7F"/>
                </a:solidFill>
                <a:latin typeface="MiSans" pitchFamily="34" charset="0"/>
                <a:ea typeface="MiSans" pitchFamily="34" charset="-122"/>
                <a:cs typeface="MiSans" pitchFamily="34" charset="-120"/>
              </a:rPr>
              <a:t>Lower IT Costs</a:t>
            </a:r>
            <a:endParaRPr lang="en-US" sz="1600" dirty="0"/>
          </a:p>
        </p:txBody>
      </p:sp>
      <p:sp>
        <p:nvSpPr>
          <p:cNvPr id="25" name="Text 22"/>
          <p:cNvSpPr/>
          <p:nvPr/>
        </p:nvSpPr>
        <p:spPr>
          <a:xfrm>
            <a:off x="3794407" y="3371215"/>
            <a:ext cx="2179854" cy="2252345"/>
          </a:xfrm>
          <a:prstGeom prst="rect">
            <a:avLst/>
          </a:prstGeom>
          <a:noFill/>
          <a:ln/>
        </p:spPr>
        <p:txBody>
          <a:bodyPr wrap="square" lIns="91440" tIns="45720" rIns="91440" bIns="45720" rtlCol="0" anchor="t"/>
          <a:lstStyle/>
          <a:p>
            <a:pPr>
              <a:lnSpc>
                <a:spcPct val="120000"/>
              </a:lnSpc>
            </a:pPr>
            <a:r>
              <a:rPr lang="en-US" sz="1400" dirty="0">
                <a:solidFill>
                  <a:srgbClr val="1E1C0D"/>
                </a:solidFill>
                <a:latin typeface="MiSans" pitchFamily="34" charset="0"/>
                <a:ea typeface="MiSans" pitchFamily="34" charset="-122"/>
                <a:cs typeface="MiSans" pitchFamily="34" charset="-120"/>
              </a:rPr>
              <a:t>By leveraging cloud technology, Bonrix Sales Cloud reduces IT infrastructure costs. Businesses can focus on their core activities without worrying about the complexities of maintaining on-premise systems.</a:t>
            </a:r>
            <a:endParaRPr lang="en-US" sz="1600" dirty="0"/>
          </a:p>
        </p:txBody>
      </p:sp>
      <p:sp>
        <p:nvSpPr>
          <p:cNvPr id="26" name="Text 23"/>
          <p:cNvSpPr/>
          <p:nvPr/>
        </p:nvSpPr>
        <p:spPr>
          <a:xfrm>
            <a:off x="6510020" y="2651125"/>
            <a:ext cx="2339340" cy="706755"/>
          </a:xfrm>
          <a:prstGeom prst="rect">
            <a:avLst/>
          </a:prstGeom>
          <a:noFill/>
          <a:ln/>
        </p:spPr>
        <p:txBody>
          <a:bodyPr wrap="square" lIns="91440" tIns="45720" rIns="91440" bIns="45720" rtlCol="0" anchor="t">
            <a:spAutoFit/>
          </a:bodyPr>
          <a:lstStyle/>
          <a:p>
            <a:pPr algn="ctr">
              <a:lnSpc>
                <a:spcPct val="100000"/>
              </a:lnSpc>
            </a:pPr>
            <a:r>
              <a:rPr lang="en-US" sz="2000" b="1" dirty="0">
                <a:solidFill>
                  <a:srgbClr val="402E7F"/>
                </a:solidFill>
                <a:latin typeface="MiSans" pitchFamily="34" charset="0"/>
                <a:ea typeface="MiSans" pitchFamily="34" charset="-122"/>
                <a:cs typeface="MiSans" pitchFamily="34" charset="-120"/>
              </a:rPr>
              <a:t>Data-Driven Decisions</a:t>
            </a:r>
            <a:endParaRPr lang="en-US" sz="1600" dirty="0"/>
          </a:p>
        </p:txBody>
      </p:sp>
      <p:sp>
        <p:nvSpPr>
          <p:cNvPr id="27" name="Text 24"/>
          <p:cNvSpPr/>
          <p:nvPr/>
        </p:nvSpPr>
        <p:spPr>
          <a:xfrm>
            <a:off x="6597650" y="3357880"/>
            <a:ext cx="2269826" cy="2252345"/>
          </a:xfrm>
          <a:prstGeom prst="rect">
            <a:avLst/>
          </a:prstGeom>
          <a:noFill/>
          <a:ln/>
        </p:spPr>
        <p:txBody>
          <a:bodyPr wrap="square" lIns="91440" tIns="45720" rIns="91440" bIns="45720" rtlCol="0" anchor="t"/>
          <a:lstStyle/>
          <a:p>
            <a:pPr>
              <a:lnSpc>
                <a:spcPct val="120000"/>
              </a:lnSpc>
            </a:pPr>
            <a:r>
              <a:rPr lang="en-US" sz="1400" dirty="0">
                <a:solidFill>
                  <a:srgbClr val="1E1C0D"/>
                </a:solidFill>
                <a:latin typeface="MiSans" pitchFamily="34" charset="0"/>
                <a:ea typeface="MiSans" pitchFamily="34" charset="-122"/>
                <a:cs typeface="MiSans" pitchFamily="34" charset="-120"/>
              </a:rPr>
              <a:t>With real-time data and analytics, businesses can make informed decisions. This leads to better inventory management, improved customer service, and overall operational excellence.</a:t>
            </a:r>
            <a:endParaRPr lang="en-US" sz="16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rot="5940000">
            <a:off x="367665" y="335915"/>
            <a:ext cx="558800" cy="594995"/>
          </a:xfrm>
          <a:prstGeom prst="donut">
            <a:avLst/>
          </a:prstGeom>
          <a:gradFill flip="none" rotWithShape="1">
            <a:gsLst>
              <a:gs pos="0">
                <a:srgbClr val="402E7F"/>
              </a:gs>
              <a:gs pos="54000">
                <a:srgbClr val="BC7DB7">
                  <a:alpha val="3000"/>
                </a:srgbClr>
              </a:gs>
              <a:gs pos="100000">
                <a:srgbClr val="BC7DB7">
                  <a:alpha val="3000"/>
                </a:srgbClr>
              </a:gs>
            </a:gsLst>
            <a:lin ang="18900000" scaled="1"/>
          </a:gradFill>
          <a:ln/>
        </p:spPr>
      </p:sp>
      <p:sp>
        <p:nvSpPr>
          <p:cNvPr id="3" name="Text 1"/>
          <p:cNvSpPr/>
          <p:nvPr/>
        </p:nvSpPr>
        <p:spPr>
          <a:xfrm rot="5940000">
            <a:off x="367665" y="335915"/>
            <a:ext cx="558800" cy="594995"/>
          </a:xfrm>
          <a:prstGeom prst="rect">
            <a:avLst/>
          </a:prstGeom>
          <a:noFill/>
          <a:ln/>
        </p:spPr>
        <p:txBody>
          <a:bodyPr wrap="square" lIns="45720" tIns="91440" rIns="91440" bIns="45720" rtlCol="0" anchor="t"/>
          <a:lstStyle/>
          <a:p>
            <a:pPr>
              <a:lnSpc>
                <a:spcPct val="100000"/>
              </a:lnSpc>
            </a:pPr>
            <a:endParaRPr lang="en-US" sz="1600" dirty="0"/>
          </a:p>
        </p:txBody>
      </p:sp>
      <p:sp>
        <p:nvSpPr>
          <p:cNvPr id="4" name="Shape 2"/>
          <p:cNvSpPr/>
          <p:nvPr/>
        </p:nvSpPr>
        <p:spPr>
          <a:xfrm>
            <a:off x="4445" y="0"/>
            <a:ext cx="12187555" cy="6875780"/>
          </a:xfrm>
          <a:prstGeom prst="rect">
            <a:avLst/>
          </a:prstGeom>
          <a:gradFill flip="none" rotWithShape="1">
            <a:gsLst>
              <a:gs pos="0">
                <a:srgbClr val="D7B1D4"/>
              </a:gs>
              <a:gs pos="34000">
                <a:srgbClr val="BC7DB7"/>
              </a:gs>
              <a:gs pos="100000">
                <a:srgbClr val="30225F"/>
              </a:gs>
            </a:gsLst>
            <a:lin ang="13500000" scaled="1"/>
          </a:gradFill>
          <a:ln/>
        </p:spPr>
      </p:sp>
      <p:sp>
        <p:nvSpPr>
          <p:cNvPr id="5" name="Text 3"/>
          <p:cNvSpPr/>
          <p:nvPr/>
        </p:nvSpPr>
        <p:spPr>
          <a:xfrm>
            <a:off x="4445" y="0"/>
            <a:ext cx="12187555" cy="6875780"/>
          </a:xfrm>
          <a:prstGeom prst="rect">
            <a:avLst/>
          </a:prstGeom>
          <a:noFill/>
          <a:ln/>
        </p:spPr>
        <p:txBody>
          <a:bodyPr wrap="square" lIns="45720" tIns="91440" rIns="91440" bIns="45720" rtlCol="0" anchor="ctr"/>
          <a:lstStyle/>
          <a:p>
            <a:pPr>
              <a:lnSpc>
                <a:spcPct val="100000"/>
              </a:lnSpc>
            </a:pPr>
            <a:endParaRPr lang="en-US" sz="1600" dirty="0"/>
          </a:p>
        </p:txBody>
      </p:sp>
      <p:sp>
        <p:nvSpPr>
          <p:cNvPr id="6" name="Shape 4"/>
          <p:cNvSpPr/>
          <p:nvPr/>
        </p:nvSpPr>
        <p:spPr>
          <a:xfrm>
            <a:off x="852805" y="469900"/>
            <a:ext cx="106680" cy="106680"/>
          </a:xfrm>
          <a:prstGeom prst="ellipse">
            <a:avLst/>
          </a:prstGeom>
          <a:solidFill>
            <a:srgbClr val="FFFFFF"/>
          </a:solidFill>
          <a:ln/>
        </p:spPr>
      </p:sp>
      <p:sp>
        <p:nvSpPr>
          <p:cNvPr id="7" name="Text 5"/>
          <p:cNvSpPr/>
          <p:nvPr/>
        </p:nvSpPr>
        <p:spPr>
          <a:xfrm>
            <a:off x="852805" y="469900"/>
            <a:ext cx="106680" cy="106680"/>
          </a:xfrm>
          <a:prstGeom prst="rect">
            <a:avLst/>
          </a:prstGeom>
          <a:noFill/>
          <a:ln/>
        </p:spPr>
        <p:txBody>
          <a:bodyPr wrap="square" lIns="45720" tIns="91440" rIns="91440" bIns="45720" rtlCol="0" anchor="ctr"/>
          <a:lstStyle/>
          <a:p>
            <a:pPr>
              <a:lnSpc>
                <a:spcPct val="100000"/>
              </a:lnSpc>
            </a:pPr>
            <a:endParaRPr lang="en-US" sz="1600" dirty="0"/>
          </a:p>
        </p:txBody>
      </p:sp>
      <p:sp>
        <p:nvSpPr>
          <p:cNvPr id="8" name="Shape 6"/>
          <p:cNvSpPr/>
          <p:nvPr/>
        </p:nvSpPr>
        <p:spPr>
          <a:xfrm>
            <a:off x="1136650" y="469900"/>
            <a:ext cx="106680" cy="106680"/>
          </a:xfrm>
          <a:prstGeom prst="ellipse">
            <a:avLst/>
          </a:prstGeom>
          <a:solidFill>
            <a:srgbClr val="000000">
              <a:alpha val="0"/>
            </a:srgbClr>
          </a:solidFill>
          <a:ln w="19050">
            <a:solidFill>
              <a:srgbClr val="FFFFFF"/>
            </a:solidFill>
            <a:prstDash val="solid"/>
          </a:ln>
        </p:spPr>
      </p:sp>
      <p:sp>
        <p:nvSpPr>
          <p:cNvPr id="9" name="Text 7"/>
          <p:cNvSpPr/>
          <p:nvPr/>
        </p:nvSpPr>
        <p:spPr>
          <a:xfrm>
            <a:off x="1136650" y="469900"/>
            <a:ext cx="106680" cy="106680"/>
          </a:xfrm>
          <a:prstGeom prst="rect">
            <a:avLst/>
          </a:prstGeom>
          <a:noFill/>
          <a:ln/>
        </p:spPr>
        <p:txBody>
          <a:bodyPr wrap="square" lIns="45720" tIns="91440" rIns="91440" bIns="45720" rtlCol="0" anchor="ctr"/>
          <a:lstStyle/>
          <a:p>
            <a:pPr>
              <a:lnSpc>
                <a:spcPct val="100000"/>
              </a:lnSpc>
            </a:pPr>
            <a:endParaRPr lang="en-US" sz="1600" dirty="0"/>
          </a:p>
        </p:txBody>
      </p:sp>
      <p:sp>
        <p:nvSpPr>
          <p:cNvPr id="10" name="Shape 8"/>
          <p:cNvSpPr/>
          <p:nvPr/>
        </p:nvSpPr>
        <p:spPr>
          <a:xfrm>
            <a:off x="1420495" y="469900"/>
            <a:ext cx="106680" cy="106680"/>
          </a:xfrm>
          <a:prstGeom prst="ellipse">
            <a:avLst/>
          </a:prstGeom>
          <a:solidFill>
            <a:srgbClr val="FFFFFF"/>
          </a:solidFill>
          <a:ln/>
        </p:spPr>
      </p:sp>
      <p:sp>
        <p:nvSpPr>
          <p:cNvPr id="11" name="Text 9"/>
          <p:cNvSpPr/>
          <p:nvPr/>
        </p:nvSpPr>
        <p:spPr>
          <a:xfrm>
            <a:off x="1420495" y="469900"/>
            <a:ext cx="106680" cy="106680"/>
          </a:xfrm>
          <a:prstGeom prst="rect">
            <a:avLst/>
          </a:prstGeom>
          <a:noFill/>
          <a:ln/>
        </p:spPr>
        <p:txBody>
          <a:bodyPr wrap="square" lIns="45720" tIns="91440" rIns="91440" bIns="45720" rtlCol="0" anchor="ctr"/>
          <a:lstStyle/>
          <a:p>
            <a:pPr>
              <a:lnSpc>
                <a:spcPct val="100000"/>
              </a:lnSpc>
            </a:pPr>
            <a:endParaRPr lang="en-US" sz="1600" dirty="0"/>
          </a:p>
        </p:txBody>
      </p:sp>
      <p:sp>
        <p:nvSpPr>
          <p:cNvPr id="12" name="Shape 10"/>
          <p:cNvSpPr/>
          <p:nvPr/>
        </p:nvSpPr>
        <p:spPr>
          <a:xfrm>
            <a:off x="1704340" y="469900"/>
            <a:ext cx="106680" cy="106680"/>
          </a:xfrm>
          <a:prstGeom prst="ellipse">
            <a:avLst/>
          </a:prstGeom>
          <a:solidFill>
            <a:srgbClr val="000000">
              <a:alpha val="0"/>
            </a:srgbClr>
          </a:solidFill>
          <a:ln w="19050">
            <a:solidFill>
              <a:srgbClr val="FFFFFF"/>
            </a:solidFill>
            <a:prstDash val="solid"/>
          </a:ln>
        </p:spPr>
      </p:sp>
      <p:sp>
        <p:nvSpPr>
          <p:cNvPr id="13" name="Text 11"/>
          <p:cNvSpPr/>
          <p:nvPr/>
        </p:nvSpPr>
        <p:spPr>
          <a:xfrm>
            <a:off x="1704340" y="469900"/>
            <a:ext cx="106680" cy="106680"/>
          </a:xfrm>
          <a:prstGeom prst="rect">
            <a:avLst/>
          </a:prstGeom>
          <a:noFill/>
          <a:ln/>
        </p:spPr>
        <p:txBody>
          <a:bodyPr wrap="square" lIns="45720" tIns="91440" rIns="91440" bIns="45720" rtlCol="0" anchor="ctr"/>
          <a:lstStyle/>
          <a:p>
            <a:pPr>
              <a:lnSpc>
                <a:spcPct val="100000"/>
              </a:lnSpc>
            </a:pPr>
            <a:endParaRPr lang="en-US" sz="1600" dirty="0"/>
          </a:p>
        </p:txBody>
      </p:sp>
      <p:sp>
        <p:nvSpPr>
          <p:cNvPr id="14" name="Shape 12"/>
          <p:cNvSpPr/>
          <p:nvPr/>
        </p:nvSpPr>
        <p:spPr>
          <a:xfrm>
            <a:off x="1988185" y="469900"/>
            <a:ext cx="106680" cy="106680"/>
          </a:xfrm>
          <a:prstGeom prst="ellipse">
            <a:avLst/>
          </a:prstGeom>
          <a:solidFill>
            <a:srgbClr val="FFFFFF"/>
          </a:solidFill>
          <a:ln/>
        </p:spPr>
      </p:sp>
      <p:sp>
        <p:nvSpPr>
          <p:cNvPr id="15" name="Text 13"/>
          <p:cNvSpPr/>
          <p:nvPr/>
        </p:nvSpPr>
        <p:spPr>
          <a:xfrm>
            <a:off x="1988185" y="469900"/>
            <a:ext cx="106680" cy="106680"/>
          </a:xfrm>
          <a:prstGeom prst="rect">
            <a:avLst/>
          </a:prstGeom>
          <a:noFill/>
          <a:ln/>
        </p:spPr>
        <p:txBody>
          <a:bodyPr wrap="square" lIns="45720" tIns="91440" rIns="91440" bIns="45720" rtlCol="0" anchor="ctr"/>
          <a:lstStyle/>
          <a:p>
            <a:pPr>
              <a:lnSpc>
                <a:spcPct val="100000"/>
              </a:lnSpc>
            </a:pPr>
            <a:endParaRPr lang="en-US" sz="1600" dirty="0"/>
          </a:p>
        </p:txBody>
      </p:sp>
      <p:sp>
        <p:nvSpPr>
          <p:cNvPr id="16" name="Shape 14"/>
          <p:cNvSpPr/>
          <p:nvPr/>
        </p:nvSpPr>
        <p:spPr>
          <a:xfrm>
            <a:off x="2272030" y="469900"/>
            <a:ext cx="106680" cy="106680"/>
          </a:xfrm>
          <a:prstGeom prst="ellipse">
            <a:avLst/>
          </a:prstGeom>
          <a:solidFill>
            <a:srgbClr val="000000">
              <a:alpha val="0"/>
            </a:srgbClr>
          </a:solidFill>
          <a:ln w="19050">
            <a:solidFill>
              <a:srgbClr val="FFFFFF"/>
            </a:solidFill>
            <a:prstDash val="solid"/>
          </a:ln>
        </p:spPr>
      </p:sp>
      <p:sp>
        <p:nvSpPr>
          <p:cNvPr id="17" name="Text 15"/>
          <p:cNvSpPr/>
          <p:nvPr/>
        </p:nvSpPr>
        <p:spPr>
          <a:xfrm>
            <a:off x="2272030" y="469900"/>
            <a:ext cx="106680" cy="106680"/>
          </a:xfrm>
          <a:prstGeom prst="rect">
            <a:avLst/>
          </a:prstGeom>
          <a:noFill/>
          <a:ln/>
        </p:spPr>
        <p:txBody>
          <a:bodyPr wrap="square" lIns="45720" tIns="91440" rIns="91440" bIns="45720" rtlCol="0" anchor="ctr"/>
          <a:lstStyle/>
          <a:p>
            <a:pPr>
              <a:lnSpc>
                <a:spcPct val="100000"/>
              </a:lnSpc>
            </a:pPr>
            <a:endParaRPr lang="en-US" sz="1600" dirty="0"/>
          </a:p>
        </p:txBody>
      </p:sp>
      <p:sp>
        <p:nvSpPr>
          <p:cNvPr id="18" name="Shape 16"/>
          <p:cNvSpPr/>
          <p:nvPr/>
        </p:nvSpPr>
        <p:spPr>
          <a:xfrm>
            <a:off x="11456035" y="381635"/>
            <a:ext cx="351155" cy="43815"/>
          </a:xfrm>
          <a:prstGeom prst="roundRect">
            <a:avLst>
              <a:gd name="adj" fmla="val 50000"/>
            </a:avLst>
          </a:prstGeom>
          <a:solidFill>
            <a:srgbClr val="FFFFFF"/>
          </a:solidFill>
          <a:ln/>
        </p:spPr>
      </p:sp>
      <p:sp>
        <p:nvSpPr>
          <p:cNvPr id="19" name="Text 17"/>
          <p:cNvSpPr/>
          <p:nvPr/>
        </p:nvSpPr>
        <p:spPr>
          <a:xfrm>
            <a:off x="11456035" y="381635"/>
            <a:ext cx="351155" cy="43815"/>
          </a:xfrm>
          <a:prstGeom prst="rect">
            <a:avLst/>
          </a:prstGeom>
          <a:noFill/>
          <a:ln/>
        </p:spPr>
        <p:txBody>
          <a:bodyPr wrap="square" lIns="45720" tIns="91440" rIns="91440" bIns="45720" rtlCol="0" anchor="ctr"/>
          <a:lstStyle/>
          <a:p>
            <a:pPr>
              <a:lnSpc>
                <a:spcPct val="100000"/>
              </a:lnSpc>
            </a:pPr>
            <a:endParaRPr lang="en-US" sz="1600" dirty="0"/>
          </a:p>
        </p:txBody>
      </p:sp>
      <p:sp>
        <p:nvSpPr>
          <p:cNvPr id="20" name="Shape 18"/>
          <p:cNvSpPr/>
          <p:nvPr/>
        </p:nvSpPr>
        <p:spPr>
          <a:xfrm>
            <a:off x="11456035" y="501650"/>
            <a:ext cx="351155" cy="43815"/>
          </a:xfrm>
          <a:prstGeom prst="roundRect">
            <a:avLst>
              <a:gd name="adj" fmla="val 50000"/>
            </a:avLst>
          </a:prstGeom>
          <a:solidFill>
            <a:srgbClr val="FFFFFF"/>
          </a:solidFill>
          <a:ln/>
        </p:spPr>
      </p:sp>
      <p:sp>
        <p:nvSpPr>
          <p:cNvPr id="21" name="Text 19"/>
          <p:cNvSpPr/>
          <p:nvPr/>
        </p:nvSpPr>
        <p:spPr>
          <a:xfrm>
            <a:off x="11456035" y="501650"/>
            <a:ext cx="351155" cy="43815"/>
          </a:xfrm>
          <a:prstGeom prst="rect">
            <a:avLst/>
          </a:prstGeom>
          <a:noFill/>
          <a:ln/>
        </p:spPr>
        <p:txBody>
          <a:bodyPr wrap="square" lIns="45720" tIns="91440" rIns="91440" bIns="45720" rtlCol="0" anchor="ctr"/>
          <a:lstStyle/>
          <a:p>
            <a:pPr>
              <a:lnSpc>
                <a:spcPct val="100000"/>
              </a:lnSpc>
            </a:pPr>
            <a:endParaRPr lang="en-US" sz="1600" dirty="0"/>
          </a:p>
        </p:txBody>
      </p:sp>
      <p:sp>
        <p:nvSpPr>
          <p:cNvPr id="22" name="Shape 20"/>
          <p:cNvSpPr/>
          <p:nvPr/>
        </p:nvSpPr>
        <p:spPr>
          <a:xfrm>
            <a:off x="11456035" y="621665"/>
            <a:ext cx="351155" cy="43815"/>
          </a:xfrm>
          <a:prstGeom prst="roundRect">
            <a:avLst>
              <a:gd name="adj" fmla="val 50000"/>
            </a:avLst>
          </a:prstGeom>
          <a:solidFill>
            <a:srgbClr val="FFFFFF"/>
          </a:solidFill>
          <a:ln/>
        </p:spPr>
      </p:sp>
      <p:sp>
        <p:nvSpPr>
          <p:cNvPr id="23" name="Text 21"/>
          <p:cNvSpPr/>
          <p:nvPr/>
        </p:nvSpPr>
        <p:spPr>
          <a:xfrm>
            <a:off x="11456035" y="621665"/>
            <a:ext cx="351155" cy="43815"/>
          </a:xfrm>
          <a:prstGeom prst="rect">
            <a:avLst/>
          </a:prstGeom>
          <a:noFill/>
          <a:ln/>
        </p:spPr>
        <p:txBody>
          <a:bodyPr wrap="square" lIns="45720" tIns="91440" rIns="91440" bIns="45720" rtlCol="0" anchor="ctr"/>
          <a:lstStyle/>
          <a:p>
            <a:pPr>
              <a:lnSpc>
                <a:spcPct val="100000"/>
              </a:lnSpc>
            </a:pPr>
            <a:endParaRPr lang="en-US" sz="1600" dirty="0"/>
          </a:p>
        </p:txBody>
      </p:sp>
      <p:sp>
        <p:nvSpPr>
          <p:cNvPr id="24" name="Shape 22"/>
          <p:cNvSpPr/>
          <p:nvPr/>
        </p:nvSpPr>
        <p:spPr>
          <a:xfrm>
            <a:off x="1727190" y="6306820"/>
            <a:ext cx="10080000" cy="0"/>
          </a:xfrm>
          <a:prstGeom prst="line">
            <a:avLst/>
          </a:prstGeom>
          <a:noFill/>
          <a:ln w="19050">
            <a:solidFill>
              <a:srgbClr val="FFFFFF"/>
            </a:solidFill>
            <a:prstDash val="solid"/>
            <a:headEnd type="none"/>
            <a:tailEnd type="none"/>
          </a:ln>
        </p:spPr>
      </p:sp>
      <p:sp>
        <p:nvSpPr>
          <p:cNvPr id="25" name="Shape 23"/>
          <p:cNvSpPr/>
          <p:nvPr/>
        </p:nvSpPr>
        <p:spPr>
          <a:xfrm>
            <a:off x="852805" y="6177280"/>
            <a:ext cx="259080" cy="259080"/>
          </a:xfrm>
          <a:prstGeom prst="ellipse">
            <a:avLst/>
          </a:prstGeom>
          <a:solidFill>
            <a:srgbClr val="FFFFFF"/>
          </a:solidFill>
          <a:ln/>
        </p:spPr>
      </p:sp>
      <p:sp>
        <p:nvSpPr>
          <p:cNvPr id="26" name="Text 24"/>
          <p:cNvSpPr/>
          <p:nvPr/>
        </p:nvSpPr>
        <p:spPr>
          <a:xfrm>
            <a:off x="852805" y="6177280"/>
            <a:ext cx="259080" cy="259080"/>
          </a:xfrm>
          <a:prstGeom prst="rect">
            <a:avLst/>
          </a:prstGeom>
          <a:noFill/>
          <a:ln/>
        </p:spPr>
        <p:txBody>
          <a:bodyPr wrap="square" lIns="45720" tIns="91440" rIns="91440" bIns="45720" rtlCol="0" anchor="ctr"/>
          <a:lstStyle/>
          <a:p>
            <a:pPr>
              <a:lnSpc>
                <a:spcPct val="100000"/>
              </a:lnSpc>
            </a:pPr>
            <a:endParaRPr lang="en-US" sz="1600" dirty="0"/>
          </a:p>
        </p:txBody>
      </p:sp>
      <p:sp>
        <p:nvSpPr>
          <p:cNvPr id="27" name="Shape 25"/>
          <p:cNvSpPr/>
          <p:nvPr/>
        </p:nvSpPr>
        <p:spPr>
          <a:xfrm>
            <a:off x="979805" y="6177280"/>
            <a:ext cx="259080" cy="259080"/>
          </a:xfrm>
          <a:prstGeom prst="ellipse">
            <a:avLst/>
          </a:prstGeom>
          <a:solidFill>
            <a:srgbClr val="000000">
              <a:alpha val="0"/>
            </a:srgbClr>
          </a:solidFill>
          <a:ln w="19050">
            <a:solidFill>
              <a:srgbClr val="FFFFFF"/>
            </a:solidFill>
            <a:prstDash val="solid"/>
          </a:ln>
        </p:spPr>
      </p:sp>
      <p:sp>
        <p:nvSpPr>
          <p:cNvPr id="28" name="Text 26"/>
          <p:cNvSpPr/>
          <p:nvPr/>
        </p:nvSpPr>
        <p:spPr>
          <a:xfrm>
            <a:off x="979805" y="6177280"/>
            <a:ext cx="259080" cy="259080"/>
          </a:xfrm>
          <a:prstGeom prst="rect">
            <a:avLst/>
          </a:prstGeom>
          <a:noFill/>
          <a:ln/>
        </p:spPr>
        <p:txBody>
          <a:bodyPr wrap="square" lIns="45720" tIns="91440" rIns="91440" bIns="45720" rtlCol="0" anchor="ctr"/>
          <a:lstStyle/>
          <a:p>
            <a:pPr>
              <a:lnSpc>
                <a:spcPct val="100000"/>
              </a:lnSpc>
            </a:pPr>
            <a:endParaRPr lang="en-US" sz="1600" dirty="0"/>
          </a:p>
        </p:txBody>
      </p:sp>
      <p:sp>
        <p:nvSpPr>
          <p:cNvPr id="29" name="Shape 27"/>
          <p:cNvSpPr/>
          <p:nvPr/>
        </p:nvSpPr>
        <p:spPr>
          <a:xfrm>
            <a:off x="541655" y="2687320"/>
            <a:ext cx="11172825" cy="2306955"/>
          </a:xfrm>
          <a:prstGeom prst="rect">
            <a:avLst/>
          </a:prstGeom>
          <a:solidFill>
            <a:srgbClr val="000000">
              <a:alpha val="0"/>
            </a:srgbClr>
          </a:solidFill>
          <a:ln/>
        </p:spPr>
      </p:sp>
      <p:sp>
        <p:nvSpPr>
          <p:cNvPr id="30" name="Text 28"/>
          <p:cNvSpPr/>
          <p:nvPr/>
        </p:nvSpPr>
        <p:spPr>
          <a:xfrm>
            <a:off x="541655" y="2687320"/>
            <a:ext cx="11172825" cy="2306955"/>
          </a:xfrm>
          <a:prstGeom prst="rect">
            <a:avLst/>
          </a:prstGeom>
          <a:noFill/>
          <a:ln/>
        </p:spPr>
        <p:txBody>
          <a:bodyPr wrap="square" lIns="45720" tIns="91440" rIns="91440" bIns="45720" rtlCol="0" anchor="t"/>
          <a:lstStyle/>
          <a:p>
            <a:pPr algn="ctr">
              <a:lnSpc>
                <a:spcPct val="100000"/>
              </a:lnSpc>
            </a:pPr>
            <a:r>
              <a:rPr lang="en-US" sz="7200" b="1" dirty="0">
                <a:solidFill>
                  <a:srgbClr val="FFFFFF"/>
                </a:solidFill>
                <a:latin typeface="MiSans" pitchFamily="34" charset="0"/>
                <a:ea typeface="MiSans" pitchFamily="34" charset="-122"/>
                <a:cs typeface="MiSans" pitchFamily="34" charset="-120"/>
              </a:rPr>
              <a:t>Corporate Snapshot</a:t>
            </a:r>
            <a:endParaRPr lang="en-US" sz="1600" dirty="0"/>
          </a:p>
        </p:txBody>
      </p:sp>
      <p:sp>
        <p:nvSpPr>
          <p:cNvPr id="31" name="Text 29"/>
          <p:cNvSpPr/>
          <p:nvPr/>
        </p:nvSpPr>
        <p:spPr>
          <a:xfrm>
            <a:off x="2515235" y="1350010"/>
            <a:ext cx="7161530" cy="1198880"/>
          </a:xfrm>
          <a:prstGeom prst="rect">
            <a:avLst/>
          </a:prstGeom>
          <a:noFill/>
          <a:ln/>
        </p:spPr>
        <p:txBody>
          <a:bodyPr wrap="square" lIns="91440" tIns="45720" rIns="91440" bIns="45720" rtlCol="0" anchor="t">
            <a:spAutoFit/>
          </a:bodyPr>
          <a:lstStyle/>
          <a:p>
            <a:pPr algn="ctr">
              <a:lnSpc>
                <a:spcPct val="100000"/>
              </a:lnSpc>
            </a:pPr>
            <a:r>
              <a:rPr lang="en-US" sz="7200" dirty="0">
                <a:solidFill>
                  <a:srgbClr val="FFFFFF"/>
                </a:solidFill>
                <a:latin typeface="MiSans" pitchFamily="34" charset="0"/>
                <a:ea typeface="MiSans" pitchFamily="34" charset="-122"/>
                <a:cs typeface="MiSans" pitchFamily="34" charset="-120"/>
              </a:rPr>
              <a:t>04</a:t>
            </a:r>
            <a:endParaRPr lang="en-US" sz="16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rot="5940000">
            <a:off x="292735" y="295275"/>
            <a:ext cx="558800" cy="558800"/>
          </a:xfrm>
          <a:prstGeom prst="donut">
            <a:avLst/>
          </a:prstGeom>
          <a:gradFill flip="none" rotWithShape="1">
            <a:gsLst>
              <a:gs pos="0">
                <a:srgbClr val="402E7F"/>
              </a:gs>
              <a:gs pos="54000">
                <a:srgbClr val="BC7DB7">
                  <a:alpha val="3000"/>
                </a:srgbClr>
              </a:gs>
              <a:gs pos="100000">
                <a:srgbClr val="BC7DB7">
                  <a:alpha val="3000"/>
                </a:srgbClr>
              </a:gs>
            </a:gsLst>
            <a:lin ang="18900000" scaled="1"/>
          </a:gradFill>
          <a:ln/>
        </p:spPr>
      </p:sp>
      <p:sp>
        <p:nvSpPr>
          <p:cNvPr id="3" name="Text 1"/>
          <p:cNvSpPr/>
          <p:nvPr/>
        </p:nvSpPr>
        <p:spPr>
          <a:xfrm rot="5940000">
            <a:off x="292735" y="295275"/>
            <a:ext cx="558800" cy="558800"/>
          </a:xfrm>
          <a:prstGeom prst="rect">
            <a:avLst/>
          </a:prstGeom>
          <a:noFill/>
          <a:ln/>
        </p:spPr>
        <p:txBody>
          <a:bodyPr wrap="square" lIns="45720" tIns="91440" rIns="91440" bIns="45720" rtlCol="0" anchor="t"/>
          <a:lstStyle/>
          <a:p>
            <a:pPr>
              <a:lnSpc>
                <a:spcPct val="100000"/>
              </a:lnSpc>
            </a:pPr>
            <a:endParaRPr lang="en-US" sz="1600" dirty="0"/>
          </a:p>
        </p:txBody>
      </p:sp>
      <p:sp>
        <p:nvSpPr>
          <p:cNvPr id="4" name="Text 2"/>
          <p:cNvSpPr/>
          <p:nvPr/>
        </p:nvSpPr>
        <p:spPr>
          <a:xfrm>
            <a:off x="582930" y="455295"/>
            <a:ext cx="10151745" cy="583565"/>
          </a:xfrm>
          <a:prstGeom prst="rect">
            <a:avLst/>
          </a:prstGeom>
          <a:noFill/>
          <a:ln/>
        </p:spPr>
        <p:txBody>
          <a:bodyPr wrap="square" lIns="91440" tIns="45720" rIns="91440" bIns="45720" rtlCol="0" anchor="t">
            <a:spAutoFit/>
          </a:bodyPr>
          <a:lstStyle/>
          <a:p>
            <a:pPr>
              <a:lnSpc>
                <a:spcPct val="100000"/>
              </a:lnSpc>
            </a:pPr>
            <a:r>
              <a:rPr lang="en-US" sz="3200" b="1" dirty="0">
                <a:solidFill>
                  <a:srgbClr val="1E1C0D"/>
                </a:solidFill>
                <a:latin typeface="MiSans" pitchFamily="34" charset="0"/>
                <a:ea typeface="MiSans" pitchFamily="34" charset="-122"/>
                <a:cs typeface="MiSans" pitchFamily="34" charset="-120"/>
              </a:rPr>
              <a:t>Company Profile &amp; Credentials</a:t>
            </a:r>
            <a:endParaRPr lang="en-US" sz="1600" dirty="0"/>
          </a:p>
        </p:txBody>
      </p:sp>
      <p:sp>
        <p:nvSpPr>
          <p:cNvPr id="5" name="Shape 3"/>
          <p:cNvSpPr/>
          <p:nvPr/>
        </p:nvSpPr>
        <p:spPr>
          <a:xfrm flipH="1" flipV="1">
            <a:off x="-11430" y="6449060"/>
            <a:ext cx="12211685" cy="408940"/>
          </a:xfrm>
          <a:prstGeom prst="round2DiagRect">
            <a:avLst>
              <a:gd name="adj1" fmla="val 0"/>
              <a:gd name="adj2" fmla="val 0"/>
            </a:avLst>
          </a:prstGeom>
          <a:solidFill>
            <a:srgbClr val="402E7F"/>
          </a:solidFill>
          <a:ln/>
        </p:spPr>
      </p:sp>
      <p:sp>
        <p:nvSpPr>
          <p:cNvPr id="6" name="Text 4"/>
          <p:cNvSpPr/>
          <p:nvPr/>
        </p:nvSpPr>
        <p:spPr>
          <a:xfrm>
            <a:off x="-11430" y="6449060"/>
            <a:ext cx="12211685" cy="408940"/>
          </a:xfrm>
          <a:prstGeom prst="rect">
            <a:avLst/>
          </a:prstGeom>
          <a:noFill/>
          <a:ln/>
        </p:spPr>
        <p:txBody>
          <a:bodyPr wrap="square" lIns="45720" tIns="91440" rIns="91440" bIns="45720" rtlCol="0" anchor="ctr"/>
          <a:lstStyle/>
          <a:p>
            <a:pPr>
              <a:lnSpc>
                <a:spcPct val="100000"/>
              </a:lnSpc>
            </a:pPr>
            <a:endParaRPr lang="en-US" sz="1600" dirty="0"/>
          </a:p>
        </p:txBody>
      </p:sp>
      <p:sp>
        <p:nvSpPr>
          <p:cNvPr id="7" name="Shape 5"/>
          <p:cNvSpPr/>
          <p:nvPr/>
        </p:nvSpPr>
        <p:spPr>
          <a:xfrm>
            <a:off x="4418330" y="1447800"/>
            <a:ext cx="215265" cy="214630"/>
          </a:xfrm>
          <a:prstGeom prst="ellipse">
            <a:avLst/>
          </a:prstGeom>
          <a:solidFill>
            <a:srgbClr val="402E7F"/>
          </a:solidFill>
          <a:ln/>
        </p:spPr>
      </p:sp>
      <p:sp>
        <p:nvSpPr>
          <p:cNvPr id="8" name="Text 6"/>
          <p:cNvSpPr/>
          <p:nvPr/>
        </p:nvSpPr>
        <p:spPr>
          <a:xfrm>
            <a:off x="4418330" y="1447800"/>
            <a:ext cx="215265" cy="214630"/>
          </a:xfrm>
          <a:prstGeom prst="rect">
            <a:avLst/>
          </a:prstGeom>
          <a:noFill/>
          <a:ln/>
        </p:spPr>
        <p:txBody>
          <a:bodyPr wrap="square" lIns="45720" tIns="91440" rIns="91440" bIns="45720" rtlCol="0" anchor="ctr"/>
          <a:lstStyle/>
          <a:p>
            <a:pPr>
              <a:lnSpc>
                <a:spcPct val="100000"/>
              </a:lnSpc>
            </a:pPr>
            <a:endParaRPr lang="en-US" sz="1600" dirty="0"/>
          </a:p>
        </p:txBody>
      </p:sp>
      <p:sp>
        <p:nvSpPr>
          <p:cNvPr id="9" name="Shape 7"/>
          <p:cNvSpPr/>
          <p:nvPr/>
        </p:nvSpPr>
        <p:spPr>
          <a:xfrm>
            <a:off x="4415155" y="3568700"/>
            <a:ext cx="337185" cy="336550"/>
          </a:xfrm>
          <a:prstGeom prst="ellipse">
            <a:avLst/>
          </a:prstGeom>
          <a:solidFill>
            <a:srgbClr val="402E7F"/>
          </a:solidFill>
          <a:ln/>
        </p:spPr>
      </p:sp>
      <p:sp>
        <p:nvSpPr>
          <p:cNvPr id="10" name="Text 8"/>
          <p:cNvSpPr/>
          <p:nvPr/>
        </p:nvSpPr>
        <p:spPr>
          <a:xfrm>
            <a:off x="4415155" y="3568700"/>
            <a:ext cx="337185" cy="336550"/>
          </a:xfrm>
          <a:prstGeom prst="rect">
            <a:avLst/>
          </a:prstGeom>
          <a:noFill/>
          <a:ln/>
        </p:spPr>
        <p:txBody>
          <a:bodyPr wrap="square" lIns="45720" tIns="91440" rIns="91440" bIns="45720" rtlCol="0" anchor="ctr"/>
          <a:lstStyle/>
          <a:p>
            <a:pPr>
              <a:lnSpc>
                <a:spcPct val="100000"/>
              </a:lnSpc>
            </a:pPr>
            <a:endParaRPr lang="en-US" sz="1600" dirty="0"/>
          </a:p>
        </p:txBody>
      </p:sp>
      <p:sp>
        <p:nvSpPr>
          <p:cNvPr id="11" name="Shape 9"/>
          <p:cNvSpPr/>
          <p:nvPr/>
        </p:nvSpPr>
        <p:spPr>
          <a:xfrm>
            <a:off x="4383405" y="1523365"/>
            <a:ext cx="7829550" cy="1828800"/>
          </a:xfrm>
          <a:custGeom>
            <a:avLst/>
            <a:gdLst/>
            <a:ahLst/>
            <a:cxnLst/>
            <a:rect l="l" t="t" r="r" b="b"/>
            <a:pathLst>
              <a:path w="7829550" h="1828800">
                <a:moveTo>
                  <a:pt x="0" y="914400"/>
                </a:moveTo>
                <a:cubicBezTo>
                  <a:pt x="0" y="409575"/>
                  <a:pt x="409575" y="0"/>
                  <a:pt x="914400" y="0"/>
                </a:cubicBezTo>
                <a:lnTo>
                  <a:pt x="7829550" y="0"/>
                </a:lnTo>
                <a:lnTo>
                  <a:pt x="7829550" y="1828800"/>
                </a:lnTo>
                <a:lnTo>
                  <a:pt x="914400" y="1828800"/>
                </a:lnTo>
                <a:cubicBezTo>
                  <a:pt x="409575" y="1828800"/>
                  <a:pt x="0" y="1419225"/>
                  <a:pt x="0" y="914400"/>
                </a:cubicBezTo>
                <a:close/>
              </a:path>
            </a:pathLst>
          </a:custGeom>
          <a:solidFill>
            <a:srgbClr val="402E7F"/>
          </a:solidFill>
          <a:ln/>
        </p:spPr>
      </p:sp>
      <p:sp>
        <p:nvSpPr>
          <p:cNvPr id="12" name="Text 10"/>
          <p:cNvSpPr/>
          <p:nvPr/>
        </p:nvSpPr>
        <p:spPr>
          <a:xfrm>
            <a:off x="4383405" y="1523365"/>
            <a:ext cx="7829550" cy="1828800"/>
          </a:xfrm>
          <a:prstGeom prst="rect">
            <a:avLst/>
          </a:prstGeom>
          <a:noFill/>
          <a:ln/>
        </p:spPr>
        <p:txBody>
          <a:bodyPr wrap="square" lIns="45720" tIns="91440" rIns="91440" bIns="45720" rtlCol="0" anchor="ctr"/>
          <a:lstStyle/>
          <a:p>
            <a:pPr>
              <a:lnSpc>
                <a:spcPct val="100000"/>
              </a:lnSpc>
            </a:pPr>
            <a:endParaRPr lang="en-US" sz="1600" dirty="0"/>
          </a:p>
        </p:txBody>
      </p:sp>
      <p:sp>
        <p:nvSpPr>
          <p:cNvPr id="13" name="Shape 11"/>
          <p:cNvSpPr/>
          <p:nvPr/>
        </p:nvSpPr>
        <p:spPr>
          <a:xfrm>
            <a:off x="4383405" y="3875405"/>
            <a:ext cx="7829550" cy="1828800"/>
          </a:xfrm>
          <a:custGeom>
            <a:avLst/>
            <a:gdLst/>
            <a:ahLst/>
            <a:cxnLst/>
            <a:rect l="l" t="t" r="r" b="b"/>
            <a:pathLst>
              <a:path w="7829550" h="1828800">
                <a:moveTo>
                  <a:pt x="0" y="914400"/>
                </a:moveTo>
                <a:cubicBezTo>
                  <a:pt x="0" y="409575"/>
                  <a:pt x="409575" y="0"/>
                  <a:pt x="914400" y="0"/>
                </a:cubicBezTo>
                <a:lnTo>
                  <a:pt x="7829550" y="0"/>
                </a:lnTo>
                <a:lnTo>
                  <a:pt x="7829550" y="1828800"/>
                </a:lnTo>
                <a:lnTo>
                  <a:pt x="914400" y="1828800"/>
                </a:lnTo>
                <a:cubicBezTo>
                  <a:pt x="409575" y="1828800"/>
                  <a:pt x="0" y="1419225"/>
                  <a:pt x="0" y="914400"/>
                </a:cubicBezTo>
                <a:close/>
              </a:path>
            </a:pathLst>
          </a:custGeom>
          <a:solidFill>
            <a:srgbClr val="402E7F"/>
          </a:solidFill>
          <a:ln/>
        </p:spPr>
      </p:sp>
      <p:sp>
        <p:nvSpPr>
          <p:cNvPr id="14" name="Text 12"/>
          <p:cNvSpPr/>
          <p:nvPr/>
        </p:nvSpPr>
        <p:spPr>
          <a:xfrm>
            <a:off x="4383405" y="3875405"/>
            <a:ext cx="7829550" cy="1828800"/>
          </a:xfrm>
          <a:prstGeom prst="rect">
            <a:avLst/>
          </a:prstGeom>
          <a:noFill/>
          <a:ln/>
        </p:spPr>
        <p:txBody>
          <a:bodyPr wrap="square" lIns="45720" tIns="91440" rIns="91440" bIns="45720" rtlCol="0" anchor="ctr"/>
          <a:lstStyle/>
          <a:p>
            <a:pPr>
              <a:lnSpc>
                <a:spcPct val="100000"/>
              </a:lnSpc>
            </a:pPr>
            <a:endParaRPr lang="en-US" sz="1600" dirty="0"/>
          </a:p>
        </p:txBody>
      </p:sp>
      <p:sp>
        <p:nvSpPr>
          <p:cNvPr id="15" name="Text 13"/>
          <p:cNvSpPr/>
          <p:nvPr/>
        </p:nvSpPr>
        <p:spPr>
          <a:xfrm>
            <a:off x="760730" y="1565275"/>
            <a:ext cx="3185795" cy="829945"/>
          </a:xfrm>
          <a:prstGeom prst="rect">
            <a:avLst/>
          </a:prstGeom>
          <a:noFill/>
          <a:ln/>
        </p:spPr>
        <p:txBody>
          <a:bodyPr wrap="square" lIns="91440" tIns="45720" rIns="91440" bIns="45720" rtlCol="0" anchor="t">
            <a:spAutoFit/>
          </a:bodyPr>
          <a:lstStyle/>
          <a:p>
            <a:pPr>
              <a:lnSpc>
                <a:spcPct val="100000"/>
              </a:lnSpc>
            </a:pPr>
            <a:r>
              <a:rPr lang="en-US" sz="2400" b="1" dirty="0">
                <a:solidFill>
                  <a:srgbClr val="402E7F"/>
                </a:solidFill>
                <a:latin typeface="MiSans" pitchFamily="34" charset="0"/>
                <a:ea typeface="MiSans" pitchFamily="34" charset="-122"/>
                <a:cs typeface="MiSans" pitchFamily="34" charset="-120"/>
              </a:rPr>
              <a:t>Company Overview</a:t>
            </a:r>
            <a:endParaRPr lang="en-US" sz="1600" dirty="0"/>
          </a:p>
        </p:txBody>
      </p:sp>
      <p:sp>
        <p:nvSpPr>
          <p:cNvPr id="16" name="Text 14"/>
          <p:cNvSpPr/>
          <p:nvPr/>
        </p:nvSpPr>
        <p:spPr>
          <a:xfrm>
            <a:off x="760730" y="2376805"/>
            <a:ext cx="3186430" cy="3565525"/>
          </a:xfrm>
          <a:prstGeom prst="rect">
            <a:avLst/>
          </a:prstGeom>
          <a:noFill/>
          <a:ln/>
        </p:spPr>
        <p:txBody>
          <a:bodyPr wrap="square" lIns="91440" tIns="45720" rIns="91440" bIns="45720" rtlCol="0" anchor="t"/>
          <a:lstStyle/>
          <a:p>
            <a:pPr>
              <a:lnSpc>
                <a:spcPct val="130000"/>
              </a:lnSpc>
            </a:pPr>
            <a:r>
              <a:rPr lang="en-US" sz="1800" dirty="0">
                <a:solidFill>
                  <a:srgbClr val="1E1C0D"/>
                </a:solidFill>
                <a:latin typeface="MiSans" pitchFamily="34" charset="0"/>
                <a:ea typeface="MiSans" pitchFamily="34" charset="-122"/>
                <a:cs typeface="MiSans" pitchFamily="34" charset="-120"/>
              </a:rPr>
              <a:t>Bonrix Software Systems, based in Ahmedabad, India, specializes in crafting mobile and cloud solutions for retail automation. Our mission is to deliver smart, scalable POS and CRM tools that empower businesses.</a:t>
            </a:r>
            <a:endParaRPr lang="en-US" sz="1600" dirty="0"/>
          </a:p>
        </p:txBody>
      </p:sp>
      <p:sp>
        <p:nvSpPr>
          <p:cNvPr id="17" name="Text 15"/>
          <p:cNvSpPr/>
          <p:nvPr/>
        </p:nvSpPr>
        <p:spPr>
          <a:xfrm>
            <a:off x="5048250" y="1704975"/>
            <a:ext cx="6750050" cy="398780"/>
          </a:xfrm>
          <a:prstGeom prst="rect">
            <a:avLst/>
          </a:prstGeom>
          <a:noFill/>
          <a:ln/>
        </p:spPr>
        <p:txBody>
          <a:bodyPr wrap="square" lIns="91440" tIns="45720" rIns="91440" bIns="45720" rtlCol="0" anchor="t">
            <a:spAutoFit/>
          </a:bodyPr>
          <a:lstStyle/>
          <a:p>
            <a:pPr>
              <a:lnSpc>
                <a:spcPct val="100000"/>
              </a:lnSpc>
            </a:pPr>
            <a:r>
              <a:rPr lang="en-US" sz="2000" b="1" dirty="0">
                <a:solidFill>
                  <a:srgbClr val="FFFFFF"/>
                </a:solidFill>
                <a:latin typeface="MiSans" pitchFamily="34" charset="0"/>
                <a:ea typeface="MiSans" pitchFamily="34" charset="-122"/>
                <a:cs typeface="MiSans" pitchFamily="34" charset="-120"/>
              </a:rPr>
              <a:t>Mission Statement</a:t>
            </a:r>
            <a:endParaRPr lang="en-US" sz="1600" dirty="0"/>
          </a:p>
        </p:txBody>
      </p:sp>
      <p:sp>
        <p:nvSpPr>
          <p:cNvPr id="18" name="Text 16"/>
          <p:cNvSpPr/>
          <p:nvPr/>
        </p:nvSpPr>
        <p:spPr>
          <a:xfrm>
            <a:off x="5048250" y="2110740"/>
            <a:ext cx="6749415" cy="1060450"/>
          </a:xfrm>
          <a:prstGeom prst="rect">
            <a:avLst/>
          </a:prstGeom>
          <a:noFill/>
          <a:ln/>
        </p:spPr>
        <p:txBody>
          <a:bodyPr wrap="square" lIns="91440" tIns="45720" rIns="91440" bIns="45720" rtlCol="0" anchor="t">
            <a:spAutoFit/>
          </a:bodyPr>
          <a:lstStyle/>
          <a:p>
            <a:pPr>
              <a:lnSpc>
                <a:spcPct val="150000"/>
              </a:lnSpc>
            </a:pPr>
            <a:r>
              <a:rPr lang="en-US" sz="1400" dirty="0">
                <a:solidFill>
                  <a:srgbClr val="FFFFFF"/>
                </a:solidFill>
                <a:latin typeface="MiSans" pitchFamily="34" charset="0"/>
                <a:ea typeface="MiSans" pitchFamily="34" charset="-122"/>
                <a:cs typeface="MiSans" pitchFamily="34" charset="-120"/>
              </a:rPr>
              <a:t>Our mission is to provide innovative retail automation solutions through mobile and cloud technology. We aim to enhance operational efficiency and improve the customer experience for retailers.</a:t>
            </a:r>
            <a:endParaRPr lang="en-US" sz="1600" dirty="0"/>
          </a:p>
        </p:txBody>
      </p:sp>
      <p:sp>
        <p:nvSpPr>
          <p:cNvPr id="19" name="Text 17"/>
          <p:cNvSpPr/>
          <p:nvPr/>
        </p:nvSpPr>
        <p:spPr>
          <a:xfrm>
            <a:off x="5048250" y="4057015"/>
            <a:ext cx="6750050" cy="398780"/>
          </a:xfrm>
          <a:prstGeom prst="rect">
            <a:avLst/>
          </a:prstGeom>
          <a:noFill/>
          <a:ln/>
        </p:spPr>
        <p:txBody>
          <a:bodyPr wrap="square" lIns="91440" tIns="45720" rIns="91440" bIns="45720" rtlCol="0" anchor="t">
            <a:spAutoFit/>
          </a:bodyPr>
          <a:lstStyle/>
          <a:p>
            <a:pPr>
              <a:lnSpc>
                <a:spcPct val="100000"/>
              </a:lnSpc>
            </a:pPr>
            <a:r>
              <a:rPr lang="en-US" sz="2000" b="1" dirty="0">
                <a:solidFill>
                  <a:srgbClr val="FFFFFF"/>
                </a:solidFill>
                <a:latin typeface="MiSans" pitchFamily="34" charset="0"/>
                <a:ea typeface="MiSans" pitchFamily="34" charset="-122"/>
                <a:cs typeface="MiSans" pitchFamily="34" charset="-120"/>
              </a:rPr>
              <a:t>Service Portfolio</a:t>
            </a:r>
            <a:endParaRPr lang="en-US" sz="1600" dirty="0"/>
          </a:p>
        </p:txBody>
      </p:sp>
      <p:sp>
        <p:nvSpPr>
          <p:cNvPr id="20" name="Text 18"/>
          <p:cNvSpPr/>
          <p:nvPr/>
        </p:nvSpPr>
        <p:spPr>
          <a:xfrm>
            <a:off x="5048250" y="4462780"/>
            <a:ext cx="6749415" cy="1060450"/>
          </a:xfrm>
          <a:prstGeom prst="rect">
            <a:avLst/>
          </a:prstGeom>
          <a:noFill/>
          <a:ln/>
        </p:spPr>
        <p:txBody>
          <a:bodyPr wrap="square" lIns="91440" tIns="45720" rIns="91440" bIns="45720" rtlCol="0" anchor="t">
            <a:spAutoFit/>
          </a:bodyPr>
          <a:lstStyle/>
          <a:p>
            <a:pPr>
              <a:lnSpc>
                <a:spcPct val="150000"/>
              </a:lnSpc>
            </a:pPr>
            <a:r>
              <a:rPr lang="en-US" sz="1400" dirty="0">
                <a:solidFill>
                  <a:srgbClr val="FFFFFF"/>
                </a:solidFill>
                <a:latin typeface="MiSans" pitchFamily="34" charset="0"/>
                <a:ea typeface="MiSans" pitchFamily="34" charset="-122"/>
                <a:cs typeface="MiSans" pitchFamily="34" charset="-120"/>
              </a:rPr>
              <a:t>Our portfolio includes Cloud POS, Sales Order Automation, CRM Integration, and Android apps. We offer comprehensive services to meet the diverse needs of modern retail businesses.</a:t>
            </a:r>
            <a:endParaRPr lang="en-US" sz="16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rot="5940000">
            <a:off x="367665" y="335915"/>
            <a:ext cx="558800" cy="594995"/>
          </a:xfrm>
          <a:prstGeom prst="donut">
            <a:avLst/>
          </a:prstGeom>
          <a:gradFill flip="none" rotWithShape="1">
            <a:gsLst>
              <a:gs pos="0">
                <a:srgbClr val="402E7F"/>
              </a:gs>
              <a:gs pos="54000">
                <a:srgbClr val="BC7DB7">
                  <a:alpha val="3000"/>
                </a:srgbClr>
              </a:gs>
              <a:gs pos="100000">
                <a:srgbClr val="BC7DB7">
                  <a:alpha val="3000"/>
                </a:srgbClr>
              </a:gs>
            </a:gsLst>
            <a:lin ang="18900000" scaled="1"/>
          </a:gradFill>
          <a:ln/>
        </p:spPr>
      </p:sp>
      <p:sp>
        <p:nvSpPr>
          <p:cNvPr id="3" name="Text 1"/>
          <p:cNvSpPr/>
          <p:nvPr/>
        </p:nvSpPr>
        <p:spPr>
          <a:xfrm rot="5940000">
            <a:off x="367665" y="335915"/>
            <a:ext cx="558800" cy="594995"/>
          </a:xfrm>
          <a:prstGeom prst="rect">
            <a:avLst/>
          </a:prstGeom>
          <a:noFill/>
          <a:ln/>
        </p:spPr>
        <p:txBody>
          <a:bodyPr wrap="square" lIns="45720" tIns="91440" rIns="91440" bIns="45720" rtlCol="0" anchor="t"/>
          <a:lstStyle/>
          <a:p>
            <a:pPr>
              <a:lnSpc>
                <a:spcPct val="100000"/>
              </a:lnSpc>
            </a:pPr>
            <a:endParaRPr lang="en-US" sz="1600" dirty="0"/>
          </a:p>
        </p:txBody>
      </p:sp>
      <p:sp>
        <p:nvSpPr>
          <p:cNvPr id="4" name="Shape 2"/>
          <p:cNvSpPr/>
          <p:nvPr/>
        </p:nvSpPr>
        <p:spPr>
          <a:xfrm rot="10800000" flipH="1" flipV="1">
            <a:off x="9435465" y="0"/>
            <a:ext cx="2767330" cy="6855460"/>
          </a:xfrm>
          <a:prstGeom prst="round2DiagRect">
            <a:avLst>
              <a:gd name="adj1" fmla="val 0"/>
              <a:gd name="adj2" fmla="val 0"/>
            </a:avLst>
          </a:prstGeom>
          <a:gradFill flip="none" rotWithShape="1">
            <a:gsLst>
              <a:gs pos="0">
                <a:srgbClr val="D7B1D4"/>
              </a:gs>
              <a:gs pos="34000">
                <a:srgbClr val="BC7DB7"/>
              </a:gs>
              <a:gs pos="100000">
                <a:srgbClr val="30225F"/>
              </a:gs>
            </a:gsLst>
            <a:lin ang="13500000" scaled="1"/>
          </a:gradFill>
          <a:ln/>
        </p:spPr>
      </p:sp>
      <p:sp>
        <p:nvSpPr>
          <p:cNvPr id="5" name="Text 3"/>
          <p:cNvSpPr/>
          <p:nvPr/>
        </p:nvSpPr>
        <p:spPr>
          <a:xfrm rot="10800000">
            <a:off x="9435465" y="0"/>
            <a:ext cx="2767330" cy="6855460"/>
          </a:xfrm>
          <a:prstGeom prst="rect">
            <a:avLst/>
          </a:prstGeom>
          <a:noFill/>
          <a:ln/>
        </p:spPr>
        <p:txBody>
          <a:bodyPr wrap="square" lIns="45720" tIns="91440" rIns="91440" bIns="45720" rtlCol="0" anchor="ctr"/>
          <a:lstStyle/>
          <a:p>
            <a:pPr>
              <a:lnSpc>
                <a:spcPct val="100000"/>
              </a:lnSpc>
            </a:pPr>
            <a:endParaRPr lang="en-US" sz="1600" dirty="0"/>
          </a:p>
        </p:txBody>
      </p:sp>
      <p:pic>
        <p:nvPicPr>
          <p:cNvPr id="6" name="Image 0" descr="https://kimi-img.moonshot.cn/pub/slides/slides_tmpl/image/25-09-08-15:08:32-d2v81s5nfo2stf9dkdf0.png"/>
          <p:cNvPicPr>
            <a:picLocks noChangeAspect="1"/>
          </p:cNvPicPr>
          <p:nvPr/>
        </p:nvPicPr>
        <p:blipFill>
          <a:blip r:embed="rId3"/>
          <a:srcRect t="584" b="584"/>
          <a:stretch/>
        </p:blipFill>
        <p:spPr>
          <a:xfrm>
            <a:off x="5622290" y="1659255"/>
            <a:ext cx="5006975" cy="4246880"/>
          </a:xfrm>
          <a:prstGeom prst="rect">
            <a:avLst/>
          </a:prstGeom>
        </p:spPr>
      </p:pic>
      <p:sp>
        <p:nvSpPr>
          <p:cNvPr id="7" name="Text 4"/>
          <p:cNvSpPr/>
          <p:nvPr/>
        </p:nvSpPr>
        <p:spPr>
          <a:xfrm>
            <a:off x="582930" y="455295"/>
            <a:ext cx="10151745" cy="583565"/>
          </a:xfrm>
          <a:prstGeom prst="rect">
            <a:avLst/>
          </a:prstGeom>
          <a:noFill/>
          <a:ln/>
        </p:spPr>
        <p:txBody>
          <a:bodyPr wrap="square" lIns="91440" tIns="45720" rIns="91440" bIns="45720" rtlCol="0" anchor="t">
            <a:spAutoFit/>
          </a:bodyPr>
          <a:lstStyle/>
          <a:p>
            <a:pPr>
              <a:lnSpc>
                <a:spcPct val="100000"/>
              </a:lnSpc>
            </a:pPr>
            <a:r>
              <a:rPr lang="en-US" sz="3200" b="1" dirty="0">
                <a:solidFill>
                  <a:srgbClr val="1E1C0D"/>
                </a:solidFill>
                <a:latin typeface="MiSans" pitchFamily="34" charset="0"/>
                <a:ea typeface="MiSans" pitchFamily="34" charset="-122"/>
                <a:cs typeface="MiSans" pitchFamily="34" charset="-120"/>
              </a:rPr>
              <a:t>Contact &amp; Support Channels</a:t>
            </a:r>
            <a:endParaRPr lang="en-US" sz="1600" dirty="0"/>
          </a:p>
        </p:txBody>
      </p:sp>
      <p:sp>
        <p:nvSpPr>
          <p:cNvPr id="8" name="Text 5"/>
          <p:cNvSpPr/>
          <p:nvPr/>
        </p:nvSpPr>
        <p:spPr>
          <a:xfrm>
            <a:off x="823595" y="2096135"/>
            <a:ext cx="4399892" cy="953135"/>
          </a:xfrm>
          <a:prstGeom prst="rect">
            <a:avLst/>
          </a:prstGeom>
          <a:noFill/>
          <a:ln/>
        </p:spPr>
        <p:txBody>
          <a:bodyPr wrap="square" lIns="91440" tIns="45720" rIns="91440" bIns="45720" rtlCol="0" anchor="t">
            <a:spAutoFit/>
          </a:bodyPr>
          <a:lstStyle/>
          <a:p>
            <a:pPr>
              <a:lnSpc>
                <a:spcPct val="100000"/>
              </a:lnSpc>
            </a:pPr>
            <a:r>
              <a:rPr lang="en-US" sz="2800" b="1" dirty="0">
                <a:solidFill>
                  <a:srgbClr val="402E7F"/>
                </a:solidFill>
                <a:latin typeface="MiSans" pitchFamily="34" charset="0"/>
                <a:ea typeface="MiSans" pitchFamily="34" charset="-122"/>
                <a:cs typeface="MiSans" pitchFamily="34" charset="-120"/>
              </a:rPr>
              <a:t>Contact Information</a:t>
            </a:r>
            <a:endParaRPr lang="en-US" sz="1600" dirty="0"/>
          </a:p>
        </p:txBody>
      </p:sp>
      <p:sp>
        <p:nvSpPr>
          <p:cNvPr id="9" name="Text 6"/>
          <p:cNvSpPr/>
          <p:nvPr/>
        </p:nvSpPr>
        <p:spPr>
          <a:xfrm>
            <a:off x="823595" y="3074035"/>
            <a:ext cx="4410075" cy="2584450"/>
          </a:xfrm>
          <a:prstGeom prst="rect">
            <a:avLst/>
          </a:prstGeom>
          <a:noFill/>
          <a:ln/>
        </p:spPr>
        <p:txBody>
          <a:bodyPr wrap="square" lIns="91440" tIns="45720" rIns="91440" bIns="45720" rtlCol="0" anchor="t">
            <a:spAutoFit/>
          </a:bodyPr>
          <a:lstStyle/>
          <a:p>
            <a:pPr>
              <a:lnSpc>
                <a:spcPct val="150000"/>
              </a:lnSpc>
            </a:pPr>
            <a:r>
              <a:rPr lang="en-US" sz="1800" dirty="0">
                <a:solidFill>
                  <a:srgbClr val="1E1C0D"/>
                </a:solidFill>
                <a:latin typeface="MiSans" pitchFamily="34" charset="0"/>
                <a:ea typeface="MiSans" pitchFamily="34" charset="-122"/>
                <a:cs typeface="MiSans" pitchFamily="34" charset="-120"/>
              </a:rPr>
              <a:t>Reach us at info@bonrix.net or call +91-9426045500. Visit our website at mysalescloud.in. Our corporate office is located at A-801 Samudra Complex, Off C.G.Road, Ahmedabad, Gujarat, India. We offer support from 9 AM to 6 PM IST.</a:t>
            </a:r>
            <a:endParaRPr lang="en-US" sz="16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rot="5940000">
            <a:off x="367665" y="335915"/>
            <a:ext cx="558800" cy="594995"/>
          </a:xfrm>
          <a:prstGeom prst="donut">
            <a:avLst/>
          </a:prstGeom>
          <a:gradFill flip="none" rotWithShape="1">
            <a:gsLst>
              <a:gs pos="0">
                <a:srgbClr val="402E7F"/>
              </a:gs>
              <a:gs pos="54000">
                <a:srgbClr val="BC7DB7">
                  <a:alpha val="3000"/>
                </a:srgbClr>
              </a:gs>
              <a:gs pos="100000">
                <a:srgbClr val="BC7DB7">
                  <a:alpha val="3000"/>
                </a:srgbClr>
              </a:gs>
            </a:gsLst>
            <a:lin ang="18900000" scaled="1"/>
          </a:gradFill>
          <a:ln/>
        </p:spPr>
      </p:sp>
      <p:sp>
        <p:nvSpPr>
          <p:cNvPr id="3" name="Text 1"/>
          <p:cNvSpPr/>
          <p:nvPr/>
        </p:nvSpPr>
        <p:spPr>
          <a:xfrm rot="5940000">
            <a:off x="367665" y="335915"/>
            <a:ext cx="558800" cy="594995"/>
          </a:xfrm>
          <a:prstGeom prst="rect">
            <a:avLst/>
          </a:prstGeom>
          <a:noFill/>
          <a:ln/>
        </p:spPr>
        <p:txBody>
          <a:bodyPr wrap="square" lIns="45720" tIns="91440" rIns="91440" bIns="45720" rtlCol="0" anchor="t"/>
          <a:lstStyle/>
          <a:p>
            <a:pPr>
              <a:lnSpc>
                <a:spcPct val="100000"/>
              </a:lnSpc>
            </a:pPr>
            <a:endParaRPr lang="en-US" sz="1600" dirty="0"/>
          </a:p>
        </p:txBody>
      </p:sp>
      <p:sp>
        <p:nvSpPr>
          <p:cNvPr id="4" name="Shape 2"/>
          <p:cNvSpPr/>
          <p:nvPr/>
        </p:nvSpPr>
        <p:spPr>
          <a:xfrm>
            <a:off x="4445" y="0"/>
            <a:ext cx="12187555" cy="6875780"/>
          </a:xfrm>
          <a:prstGeom prst="rect">
            <a:avLst/>
          </a:prstGeom>
          <a:gradFill flip="none" rotWithShape="1">
            <a:gsLst>
              <a:gs pos="0">
                <a:srgbClr val="D7B1D4"/>
              </a:gs>
              <a:gs pos="34000">
                <a:srgbClr val="BC7DB7"/>
              </a:gs>
              <a:gs pos="100000">
                <a:srgbClr val="30225F"/>
              </a:gs>
            </a:gsLst>
            <a:lin ang="13500000" scaled="1"/>
          </a:gradFill>
          <a:ln/>
        </p:spPr>
      </p:sp>
      <p:sp>
        <p:nvSpPr>
          <p:cNvPr id="5" name="Text 3"/>
          <p:cNvSpPr/>
          <p:nvPr/>
        </p:nvSpPr>
        <p:spPr>
          <a:xfrm>
            <a:off x="4445" y="0"/>
            <a:ext cx="12187555" cy="6875780"/>
          </a:xfrm>
          <a:prstGeom prst="rect">
            <a:avLst/>
          </a:prstGeom>
          <a:noFill/>
          <a:ln/>
        </p:spPr>
        <p:txBody>
          <a:bodyPr wrap="square" lIns="45720" tIns="91440" rIns="91440" bIns="45720" rtlCol="0" anchor="ctr"/>
          <a:lstStyle/>
          <a:p>
            <a:pPr>
              <a:lnSpc>
                <a:spcPct val="100000"/>
              </a:lnSpc>
            </a:pPr>
            <a:endParaRPr lang="en-US" sz="1600" dirty="0"/>
          </a:p>
        </p:txBody>
      </p:sp>
      <p:sp>
        <p:nvSpPr>
          <p:cNvPr id="6" name="Shape 4"/>
          <p:cNvSpPr/>
          <p:nvPr/>
        </p:nvSpPr>
        <p:spPr>
          <a:xfrm>
            <a:off x="852805" y="469900"/>
            <a:ext cx="106680" cy="106680"/>
          </a:xfrm>
          <a:prstGeom prst="ellipse">
            <a:avLst/>
          </a:prstGeom>
          <a:solidFill>
            <a:srgbClr val="FFFFFF"/>
          </a:solidFill>
          <a:ln/>
        </p:spPr>
      </p:sp>
      <p:sp>
        <p:nvSpPr>
          <p:cNvPr id="7" name="Text 5"/>
          <p:cNvSpPr/>
          <p:nvPr/>
        </p:nvSpPr>
        <p:spPr>
          <a:xfrm>
            <a:off x="852805" y="469900"/>
            <a:ext cx="106680" cy="106680"/>
          </a:xfrm>
          <a:prstGeom prst="rect">
            <a:avLst/>
          </a:prstGeom>
          <a:noFill/>
          <a:ln/>
        </p:spPr>
        <p:txBody>
          <a:bodyPr wrap="square" lIns="45720" tIns="91440" rIns="91440" bIns="45720" rtlCol="0" anchor="ctr"/>
          <a:lstStyle/>
          <a:p>
            <a:pPr>
              <a:lnSpc>
                <a:spcPct val="100000"/>
              </a:lnSpc>
            </a:pPr>
            <a:endParaRPr lang="en-US" sz="1600" dirty="0"/>
          </a:p>
        </p:txBody>
      </p:sp>
      <p:sp>
        <p:nvSpPr>
          <p:cNvPr id="8" name="Shape 6"/>
          <p:cNvSpPr/>
          <p:nvPr/>
        </p:nvSpPr>
        <p:spPr>
          <a:xfrm>
            <a:off x="1136650" y="469900"/>
            <a:ext cx="106680" cy="106680"/>
          </a:xfrm>
          <a:prstGeom prst="ellipse">
            <a:avLst/>
          </a:prstGeom>
          <a:solidFill>
            <a:srgbClr val="000000">
              <a:alpha val="0"/>
            </a:srgbClr>
          </a:solidFill>
          <a:ln w="19050">
            <a:solidFill>
              <a:srgbClr val="FFFFFF"/>
            </a:solidFill>
            <a:prstDash val="solid"/>
          </a:ln>
        </p:spPr>
      </p:sp>
      <p:sp>
        <p:nvSpPr>
          <p:cNvPr id="9" name="Text 7"/>
          <p:cNvSpPr/>
          <p:nvPr/>
        </p:nvSpPr>
        <p:spPr>
          <a:xfrm>
            <a:off x="1136650" y="469900"/>
            <a:ext cx="106680" cy="106680"/>
          </a:xfrm>
          <a:prstGeom prst="rect">
            <a:avLst/>
          </a:prstGeom>
          <a:noFill/>
          <a:ln/>
        </p:spPr>
        <p:txBody>
          <a:bodyPr wrap="square" lIns="45720" tIns="91440" rIns="91440" bIns="45720" rtlCol="0" anchor="ctr"/>
          <a:lstStyle/>
          <a:p>
            <a:pPr>
              <a:lnSpc>
                <a:spcPct val="100000"/>
              </a:lnSpc>
            </a:pPr>
            <a:endParaRPr lang="en-US" sz="1600" dirty="0"/>
          </a:p>
        </p:txBody>
      </p:sp>
      <p:sp>
        <p:nvSpPr>
          <p:cNvPr id="10" name="Shape 8"/>
          <p:cNvSpPr/>
          <p:nvPr/>
        </p:nvSpPr>
        <p:spPr>
          <a:xfrm>
            <a:off x="1420495" y="469900"/>
            <a:ext cx="106680" cy="106680"/>
          </a:xfrm>
          <a:prstGeom prst="ellipse">
            <a:avLst/>
          </a:prstGeom>
          <a:solidFill>
            <a:srgbClr val="FFFFFF"/>
          </a:solidFill>
          <a:ln/>
        </p:spPr>
      </p:sp>
      <p:sp>
        <p:nvSpPr>
          <p:cNvPr id="11" name="Text 9"/>
          <p:cNvSpPr/>
          <p:nvPr/>
        </p:nvSpPr>
        <p:spPr>
          <a:xfrm>
            <a:off x="1420495" y="469900"/>
            <a:ext cx="106680" cy="106680"/>
          </a:xfrm>
          <a:prstGeom prst="rect">
            <a:avLst/>
          </a:prstGeom>
          <a:noFill/>
          <a:ln/>
        </p:spPr>
        <p:txBody>
          <a:bodyPr wrap="square" lIns="45720" tIns="91440" rIns="91440" bIns="45720" rtlCol="0" anchor="ctr"/>
          <a:lstStyle/>
          <a:p>
            <a:pPr>
              <a:lnSpc>
                <a:spcPct val="100000"/>
              </a:lnSpc>
            </a:pPr>
            <a:endParaRPr lang="en-US" sz="1600" dirty="0"/>
          </a:p>
        </p:txBody>
      </p:sp>
      <p:sp>
        <p:nvSpPr>
          <p:cNvPr id="12" name="Shape 10"/>
          <p:cNvSpPr/>
          <p:nvPr/>
        </p:nvSpPr>
        <p:spPr>
          <a:xfrm>
            <a:off x="1704340" y="469900"/>
            <a:ext cx="106680" cy="106680"/>
          </a:xfrm>
          <a:prstGeom prst="ellipse">
            <a:avLst/>
          </a:prstGeom>
          <a:solidFill>
            <a:srgbClr val="000000">
              <a:alpha val="0"/>
            </a:srgbClr>
          </a:solidFill>
          <a:ln w="19050">
            <a:solidFill>
              <a:srgbClr val="FFFFFF"/>
            </a:solidFill>
            <a:prstDash val="solid"/>
          </a:ln>
        </p:spPr>
      </p:sp>
      <p:sp>
        <p:nvSpPr>
          <p:cNvPr id="13" name="Text 11"/>
          <p:cNvSpPr/>
          <p:nvPr/>
        </p:nvSpPr>
        <p:spPr>
          <a:xfrm>
            <a:off x="1704340" y="469900"/>
            <a:ext cx="106680" cy="106680"/>
          </a:xfrm>
          <a:prstGeom prst="rect">
            <a:avLst/>
          </a:prstGeom>
          <a:noFill/>
          <a:ln/>
        </p:spPr>
        <p:txBody>
          <a:bodyPr wrap="square" lIns="45720" tIns="91440" rIns="91440" bIns="45720" rtlCol="0" anchor="ctr"/>
          <a:lstStyle/>
          <a:p>
            <a:pPr>
              <a:lnSpc>
                <a:spcPct val="100000"/>
              </a:lnSpc>
            </a:pPr>
            <a:endParaRPr lang="en-US" sz="1600" dirty="0"/>
          </a:p>
        </p:txBody>
      </p:sp>
      <p:sp>
        <p:nvSpPr>
          <p:cNvPr id="14" name="Shape 12"/>
          <p:cNvSpPr/>
          <p:nvPr/>
        </p:nvSpPr>
        <p:spPr>
          <a:xfrm>
            <a:off x="1988185" y="469900"/>
            <a:ext cx="106680" cy="106680"/>
          </a:xfrm>
          <a:prstGeom prst="ellipse">
            <a:avLst/>
          </a:prstGeom>
          <a:solidFill>
            <a:srgbClr val="FFFFFF"/>
          </a:solidFill>
          <a:ln/>
        </p:spPr>
      </p:sp>
      <p:sp>
        <p:nvSpPr>
          <p:cNvPr id="15" name="Text 13"/>
          <p:cNvSpPr/>
          <p:nvPr/>
        </p:nvSpPr>
        <p:spPr>
          <a:xfrm>
            <a:off x="1988185" y="469900"/>
            <a:ext cx="106680" cy="106680"/>
          </a:xfrm>
          <a:prstGeom prst="rect">
            <a:avLst/>
          </a:prstGeom>
          <a:noFill/>
          <a:ln/>
        </p:spPr>
        <p:txBody>
          <a:bodyPr wrap="square" lIns="45720" tIns="91440" rIns="91440" bIns="45720" rtlCol="0" anchor="ctr"/>
          <a:lstStyle/>
          <a:p>
            <a:pPr>
              <a:lnSpc>
                <a:spcPct val="100000"/>
              </a:lnSpc>
            </a:pPr>
            <a:endParaRPr lang="en-US" sz="1600" dirty="0"/>
          </a:p>
        </p:txBody>
      </p:sp>
      <p:sp>
        <p:nvSpPr>
          <p:cNvPr id="16" name="Shape 14"/>
          <p:cNvSpPr/>
          <p:nvPr/>
        </p:nvSpPr>
        <p:spPr>
          <a:xfrm>
            <a:off x="2272030" y="469900"/>
            <a:ext cx="106680" cy="106680"/>
          </a:xfrm>
          <a:prstGeom prst="ellipse">
            <a:avLst/>
          </a:prstGeom>
          <a:solidFill>
            <a:srgbClr val="000000">
              <a:alpha val="0"/>
            </a:srgbClr>
          </a:solidFill>
          <a:ln w="19050">
            <a:solidFill>
              <a:srgbClr val="FFFFFF"/>
            </a:solidFill>
            <a:prstDash val="solid"/>
          </a:ln>
        </p:spPr>
      </p:sp>
      <p:sp>
        <p:nvSpPr>
          <p:cNvPr id="17" name="Text 15"/>
          <p:cNvSpPr/>
          <p:nvPr/>
        </p:nvSpPr>
        <p:spPr>
          <a:xfrm>
            <a:off x="2272030" y="469900"/>
            <a:ext cx="106680" cy="106680"/>
          </a:xfrm>
          <a:prstGeom prst="rect">
            <a:avLst/>
          </a:prstGeom>
          <a:noFill/>
          <a:ln/>
        </p:spPr>
        <p:txBody>
          <a:bodyPr wrap="square" lIns="45720" tIns="91440" rIns="91440" bIns="45720" rtlCol="0" anchor="ctr"/>
          <a:lstStyle/>
          <a:p>
            <a:pPr>
              <a:lnSpc>
                <a:spcPct val="100000"/>
              </a:lnSpc>
            </a:pPr>
            <a:endParaRPr lang="en-US" sz="1600" dirty="0"/>
          </a:p>
        </p:txBody>
      </p:sp>
      <p:sp>
        <p:nvSpPr>
          <p:cNvPr id="18" name="Shape 16"/>
          <p:cNvSpPr/>
          <p:nvPr/>
        </p:nvSpPr>
        <p:spPr>
          <a:xfrm>
            <a:off x="11456035" y="381635"/>
            <a:ext cx="351155" cy="43815"/>
          </a:xfrm>
          <a:prstGeom prst="roundRect">
            <a:avLst>
              <a:gd name="adj" fmla="val 50000"/>
            </a:avLst>
          </a:prstGeom>
          <a:solidFill>
            <a:srgbClr val="FFFFFF"/>
          </a:solidFill>
          <a:ln/>
        </p:spPr>
      </p:sp>
      <p:sp>
        <p:nvSpPr>
          <p:cNvPr id="19" name="Text 17"/>
          <p:cNvSpPr/>
          <p:nvPr/>
        </p:nvSpPr>
        <p:spPr>
          <a:xfrm>
            <a:off x="11456035" y="381635"/>
            <a:ext cx="351155" cy="43815"/>
          </a:xfrm>
          <a:prstGeom prst="rect">
            <a:avLst/>
          </a:prstGeom>
          <a:noFill/>
          <a:ln/>
        </p:spPr>
        <p:txBody>
          <a:bodyPr wrap="square" lIns="45720" tIns="91440" rIns="91440" bIns="45720" rtlCol="0" anchor="ctr"/>
          <a:lstStyle/>
          <a:p>
            <a:pPr>
              <a:lnSpc>
                <a:spcPct val="100000"/>
              </a:lnSpc>
            </a:pPr>
            <a:endParaRPr lang="en-US" sz="1600" dirty="0"/>
          </a:p>
        </p:txBody>
      </p:sp>
      <p:sp>
        <p:nvSpPr>
          <p:cNvPr id="20" name="Shape 18"/>
          <p:cNvSpPr/>
          <p:nvPr/>
        </p:nvSpPr>
        <p:spPr>
          <a:xfrm>
            <a:off x="11456035" y="501650"/>
            <a:ext cx="351155" cy="43815"/>
          </a:xfrm>
          <a:prstGeom prst="roundRect">
            <a:avLst>
              <a:gd name="adj" fmla="val 50000"/>
            </a:avLst>
          </a:prstGeom>
          <a:solidFill>
            <a:srgbClr val="FFFFFF"/>
          </a:solidFill>
          <a:ln/>
        </p:spPr>
      </p:sp>
      <p:sp>
        <p:nvSpPr>
          <p:cNvPr id="21" name="Text 19"/>
          <p:cNvSpPr/>
          <p:nvPr/>
        </p:nvSpPr>
        <p:spPr>
          <a:xfrm>
            <a:off x="11456035" y="501650"/>
            <a:ext cx="351155" cy="43815"/>
          </a:xfrm>
          <a:prstGeom prst="rect">
            <a:avLst/>
          </a:prstGeom>
          <a:noFill/>
          <a:ln/>
        </p:spPr>
        <p:txBody>
          <a:bodyPr wrap="square" lIns="45720" tIns="91440" rIns="91440" bIns="45720" rtlCol="0" anchor="ctr"/>
          <a:lstStyle/>
          <a:p>
            <a:pPr>
              <a:lnSpc>
                <a:spcPct val="100000"/>
              </a:lnSpc>
            </a:pPr>
            <a:endParaRPr lang="en-US" sz="1600" dirty="0"/>
          </a:p>
        </p:txBody>
      </p:sp>
      <p:sp>
        <p:nvSpPr>
          <p:cNvPr id="22" name="Shape 20"/>
          <p:cNvSpPr/>
          <p:nvPr/>
        </p:nvSpPr>
        <p:spPr>
          <a:xfrm>
            <a:off x="11456035" y="621665"/>
            <a:ext cx="351155" cy="43815"/>
          </a:xfrm>
          <a:prstGeom prst="roundRect">
            <a:avLst>
              <a:gd name="adj" fmla="val 50000"/>
            </a:avLst>
          </a:prstGeom>
          <a:solidFill>
            <a:srgbClr val="FFFFFF"/>
          </a:solidFill>
          <a:ln/>
        </p:spPr>
      </p:sp>
      <p:sp>
        <p:nvSpPr>
          <p:cNvPr id="23" name="Text 21"/>
          <p:cNvSpPr/>
          <p:nvPr/>
        </p:nvSpPr>
        <p:spPr>
          <a:xfrm>
            <a:off x="11456035" y="621665"/>
            <a:ext cx="351155" cy="43815"/>
          </a:xfrm>
          <a:prstGeom prst="rect">
            <a:avLst/>
          </a:prstGeom>
          <a:noFill/>
          <a:ln/>
        </p:spPr>
        <p:txBody>
          <a:bodyPr wrap="square" lIns="45720" tIns="91440" rIns="91440" bIns="45720" rtlCol="0" anchor="ctr"/>
          <a:lstStyle/>
          <a:p>
            <a:pPr>
              <a:lnSpc>
                <a:spcPct val="100000"/>
              </a:lnSpc>
            </a:pPr>
            <a:endParaRPr lang="en-US" sz="1600" dirty="0"/>
          </a:p>
        </p:txBody>
      </p:sp>
      <p:sp>
        <p:nvSpPr>
          <p:cNvPr id="24" name="Shape 22"/>
          <p:cNvSpPr/>
          <p:nvPr/>
        </p:nvSpPr>
        <p:spPr>
          <a:xfrm>
            <a:off x="1727190" y="6306820"/>
            <a:ext cx="10080000" cy="0"/>
          </a:xfrm>
          <a:prstGeom prst="line">
            <a:avLst/>
          </a:prstGeom>
          <a:noFill/>
          <a:ln w="19050">
            <a:solidFill>
              <a:srgbClr val="FFFFFF"/>
            </a:solidFill>
            <a:prstDash val="solid"/>
            <a:headEnd type="none"/>
            <a:tailEnd type="none"/>
          </a:ln>
        </p:spPr>
      </p:sp>
      <p:sp>
        <p:nvSpPr>
          <p:cNvPr id="25" name="Shape 23"/>
          <p:cNvSpPr/>
          <p:nvPr/>
        </p:nvSpPr>
        <p:spPr>
          <a:xfrm>
            <a:off x="852805" y="6177280"/>
            <a:ext cx="259080" cy="259080"/>
          </a:xfrm>
          <a:prstGeom prst="ellipse">
            <a:avLst/>
          </a:prstGeom>
          <a:solidFill>
            <a:srgbClr val="FFFFFF"/>
          </a:solidFill>
          <a:ln/>
        </p:spPr>
      </p:sp>
      <p:sp>
        <p:nvSpPr>
          <p:cNvPr id="26" name="Text 24"/>
          <p:cNvSpPr/>
          <p:nvPr/>
        </p:nvSpPr>
        <p:spPr>
          <a:xfrm>
            <a:off x="852805" y="6177280"/>
            <a:ext cx="259080" cy="259080"/>
          </a:xfrm>
          <a:prstGeom prst="rect">
            <a:avLst/>
          </a:prstGeom>
          <a:noFill/>
          <a:ln/>
        </p:spPr>
        <p:txBody>
          <a:bodyPr wrap="square" lIns="45720" tIns="91440" rIns="91440" bIns="45720" rtlCol="0" anchor="ctr"/>
          <a:lstStyle/>
          <a:p>
            <a:pPr>
              <a:lnSpc>
                <a:spcPct val="100000"/>
              </a:lnSpc>
            </a:pPr>
            <a:endParaRPr lang="en-US" sz="1600" dirty="0"/>
          </a:p>
        </p:txBody>
      </p:sp>
      <p:sp>
        <p:nvSpPr>
          <p:cNvPr id="27" name="Shape 25"/>
          <p:cNvSpPr/>
          <p:nvPr/>
        </p:nvSpPr>
        <p:spPr>
          <a:xfrm>
            <a:off x="979805" y="6177280"/>
            <a:ext cx="259080" cy="259080"/>
          </a:xfrm>
          <a:prstGeom prst="ellipse">
            <a:avLst/>
          </a:prstGeom>
          <a:solidFill>
            <a:srgbClr val="000000">
              <a:alpha val="0"/>
            </a:srgbClr>
          </a:solidFill>
          <a:ln w="19050">
            <a:solidFill>
              <a:srgbClr val="FFFFFF"/>
            </a:solidFill>
            <a:prstDash val="solid"/>
          </a:ln>
        </p:spPr>
      </p:sp>
      <p:sp>
        <p:nvSpPr>
          <p:cNvPr id="28" name="Text 26"/>
          <p:cNvSpPr/>
          <p:nvPr/>
        </p:nvSpPr>
        <p:spPr>
          <a:xfrm>
            <a:off x="979805" y="6177280"/>
            <a:ext cx="259080" cy="259080"/>
          </a:xfrm>
          <a:prstGeom prst="rect">
            <a:avLst/>
          </a:prstGeom>
          <a:noFill/>
          <a:ln/>
        </p:spPr>
        <p:txBody>
          <a:bodyPr wrap="square" lIns="45720" tIns="91440" rIns="91440" bIns="45720" rtlCol="0" anchor="ctr"/>
          <a:lstStyle/>
          <a:p>
            <a:pPr>
              <a:lnSpc>
                <a:spcPct val="100000"/>
              </a:lnSpc>
            </a:pPr>
            <a:endParaRPr lang="en-US" sz="1600" dirty="0"/>
          </a:p>
        </p:txBody>
      </p:sp>
      <p:sp>
        <p:nvSpPr>
          <p:cNvPr id="29" name="Text 27"/>
          <p:cNvSpPr/>
          <p:nvPr/>
        </p:nvSpPr>
        <p:spPr>
          <a:xfrm>
            <a:off x="1473835" y="2460406"/>
            <a:ext cx="9594850" cy="1811655"/>
          </a:xfrm>
          <a:prstGeom prst="rect">
            <a:avLst/>
          </a:prstGeom>
          <a:noFill/>
          <a:ln/>
        </p:spPr>
        <p:txBody>
          <a:bodyPr wrap="square" lIns="91440" tIns="45720" rIns="91440" bIns="45720" rtlCol="0" anchor="t"/>
          <a:lstStyle/>
          <a:p>
            <a:pPr algn="ctr">
              <a:lnSpc>
                <a:spcPct val="100000"/>
              </a:lnSpc>
            </a:pPr>
            <a:r>
              <a:rPr lang="en-US" sz="11500" b="1" dirty="0">
                <a:solidFill>
                  <a:srgbClr val="FFFFFF"/>
                </a:solidFill>
                <a:latin typeface="MiSans" pitchFamily="34" charset="0"/>
                <a:ea typeface="MiSans" pitchFamily="34" charset="-122"/>
                <a:cs typeface="MiSans" pitchFamily="34" charset="-120"/>
              </a:rPr>
              <a:t>THANK YOU</a:t>
            </a:r>
            <a:endParaRPr lang="en-US" sz="1600" dirty="0"/>
          </a:p>
        </p:txBody>
      </p:sp>
      <p:sp>
        <p:nvSpPr>
          <p:cNvPr id="31" name="Text 29"/>
          <p:cNvSpPr/>
          <p:nvPr/>
        </p:nvSpPr>
        <p:spPr>
          <a:xfrm>
            <a:off x="3875723" y="4495165"/>
            <a:ext cx="2057400" cy="518160"/>
          </a:xfrm>
          <a:prstGeom prst="rect">
            <a:avLst/>
          </a:prstGeom>
          <a:noFill/>
          <a:ln/>
        </p:spPr>
        <p:txBody>
          <a:bodyPr wrap="square" lIns="45720" tIns="91440" rIns="91440" bIns="45720" rtlCol="0" anchor="ctr"/>
          <a:lstStyle/>
          <a:p>
            <a:pPr>
              <a:lnSpc>
                <a:spcPct val="100000"/>
              </a:lnSpc>
            </a:pPr>
            <a:endParaRPr lang="en-US" sz="1600" dirty="0"/>
          </a:p>
        </p:txBody>
      </p:sp>
      <p:sp>
        <p:nvSpPr>
          <p:cNvPr id="32" name="Text 30"/>
          <p:cNvSpPr/>
          <p:nvPr/>
        </p:nvSpPr>
        <p:spPr>
          <a:xfrm>
            <a:off x="3779838" y="4554855"/>
            <a:ext cx="2249805" cy="338554"/>
          </a:xfrm>
          <a:prstGeom prst="rect">
            <a:avLst/>
          </a:prstGeom>
          <a:noFill/>
          <a:ln/>
        </p:spPr>
        <p:txBody>
          <a:bodyPr wrap="square" lIns="91440" tIns="45720" rIns="91440" bIns="45720" rtlCol="0" anchor="t">
            <a:spAutoFit/>
          </a:bodyPr>
          <a:lstStyle/>
          <a:p>
            <a:pPr algn="ctr">
              <a:lnSpc>
                <a:spcPct val="100000"/>
              </a:lnSpc>
            </a:pPr>
            <a:endParaRPr lang="en-US" sz="1600" dirty="0"/>
          </a:p>
        </p:txBody>
      </p:sp>
      <p:sp>
        <p:nvSpPr>
          <p:cNvPr id="34" name="Text 32"/>
          <p:cNvSpPr/>
          <p:nvPr/>
        </p:nvSpPr>
        <p:spPr>
          <a:xfrm>
            <a:off x="6258243" y="4495165"/>
            <a:ext cx="2057400" cy="518160"/>
          </a:xfrm>
          <a:prstGeom prst="rect">
            <a:avLst/>
          </a:prstGeom>
          <a:noFill/>
          <a:ln/>
        </p:spPr>
        <p:txBody>
          <a:bodyPr wrap="square" lIns="45720" tIns="91440" rIns="91440" bIns="45720" rtlCol="0" anchor="ctr"/>
          <a:lstStyle/>
          <a:p>
            <a:pPr>
              <a:lnSpc>
                <a:spcPct val="100000"/>
              </a:lnSpc>
            </a:pPr>
            <a:endParaRPr lang="en-US" sz="1600" dirty="0"/>
          </a:p>
        </p:txBody>
      </p:sp>
      <p:sp>
        <p:nvSpPr>
          <p:cNvPr id="35" name="Text 33"/>
          <p:cNvSpPr/>
          <p:nvPr/>
        </p:nvSpPr>
        <p:spPr>
          <a:xfrm>
            <a:off x="6162358" y="4554855"/>
            <a:ext cx="2249805" cy="338554"/>
          </a:xfrm>
          <a:prstGeom prst="rect">
            <a:avLst/>
          </a:prstGeom>
          <a:noFill/>
          <a:ln/>
        </p:spPr>
        <p:txBody>
          <a:bodyPr wrap="square" lIns="91440" tIns="45720" rIns="91440" bIns="45720" rtlCol="0" anchor="t">
            <a:spAutoFit/>
          </a:bodyPr>
          <a:lstStyle/>
          <a:p>
            <a:pPr algn="ctr">
              <a:lnSpc>
                <a:spcPct val="100000"/>
              </a:lnSpc>
            </a:pPr>
            <a:endParaRPr lang="en-US" sz="16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rot="5940000">
            <a:off x="367665" y="335915"/>
            <a:ext cx="558800" cy="594995"/>
          </a:xfrm>
          <a:prstGeom prst="donut">
            <a:avLst/>
          </a:prstGeom>
          <a:gradFill flip="none" rotWithShape="1">
            <a:gsLst>
              <a:gs pos="0">
                <a:srgbClr val="402E7F"/>
              </a:gs>
              <a:gs pos="54000">
                <a:srgbClr val="BC7DB7">
                  <a:alpha val="3000"/>
                </a:srgbClr>
              </a:gs>
              <a:gs pos="100000">
                <a:srgbClr val="BC7DB7">
                  <a:alpha val="3000"/>
                </a:srgbClr>
              </a:gs>
            </a:gsLst>
            <a:lin ang="18900000" scaled="1"/>
          </a:gradFill>
          <a:ln/>
        </p:spPr>
      </p:sp>
      <p:sp>
        <p:nvSpPr>
          <p:cNvPr id="3" name="Text 1"/>
          <p:cNvSpPr/>
          <p:nvPr/>
        </p:nvSpPr>
        <p:spPr>
          <a:xfrm rot="5940000">
            <a:off x="367665" y="335915"/>
            <a:ext cx="558800" cy="594995"/>
          </a:xfrm>
          <a:prstGeom prst="rect">
            <a:avLst/>
          </a:prstGeom>
          <a:noFill/>
          <a:ln/>
        </p:spPr>
        <p:txBody>
          <a:bodyPr wrap="square" lIns="45720" tIns="91440" rIns="91440" bIns="45720" rtlCol="0" anchor="t"/>
          <a:lstStyle/>
          <a:p>
            <a:pPr>
              <a:lnSpc>
                <a:spcPct val="100000"/>
              </a:lnSpc>
            </a:pPr>
            <a:endParaRPr lang="en-US" sz="1600" dirty="0"/>
          </a:p>
        </p:txBody>
      </p:sp>
      <p:sp>
        <p:nvSpPr>
          <p:cNvPr id="4" name="Shape 2"/>
          <p:cNvSpPr/>
          <p:nvPr/>
        </p:nvSpPr>
        <p:spPr>
          <a:xfrm>
            <a:off x="4445" y="0"/>
            <a:ext cx="12187555" cy="2470785"/>
          </a:xfrm>
          <a:prstGeom prst="rect">
            <a:avLst/>
          </a:prstGeom>
          <a:gradFill flip="none" rotWithShape="1">
            <a:gsLst>
              <a:gs pos="0">
                <a:srgbClr val="D7B1D4"/>
              </a:gs>
              <a:gs pos="34000">
                <a:srgbClr val="BC7DB7"/>
              </a:gs>
              <a:gs pos="100000">
                <a:srgbClr val="30225F"/>
              </a:gs>
            </a:gsLst>
            <a:lin ang="13500000" scaled="1"/>
          </a:gradFill>
          <a:ln/>
        </p:spPr>
      </p:sp>
      <p:sp>
        <p:nvSpPr>
          <p:cNvPr id="5" name="Text 3"/>
          <p:cNvSpPr/>
          <p:nvPr/>
        </p:nvSpPr>
        <p:spPr>
          <a:xfrm>
            <a:off x="4445" y="0"/>
            <a:ext cx="12187555" cy="2470785"/>
          </a:xfrm>
          <a:prstGeom prst="rect">
            <a:avLst/>
          </a:prstGeom>
          <a:noFill/>
          <a:ln/>
        </p:spPr>
        <p:txBody>
          <a:bodyPr wrap="square" lIns="45720" tIns="91440" rIns="91440" bIns="45720" rtlCol="0" anchor="ctr"/>
          <a:lstStyle/>
          <a:p>
            <a:pPr>
              <a:lnSpc>
                <a:spcPct val="100000"/>
              </a:lnSpc>
            </a:pPr>
            <a:endParaRPr lang="en-US" sz="1600" dirty="0"/>
          </a:p>
        </p:txBody>
      </p:sp>
      <p:sp>
        <p:nvSpPr>
          <p:cNvPr id="6" name="Shape 4"/>
          <p:cNvSpPr/>
          <p:nvPr/>
        </p:nvSpPr>
        <p:spPr>
          <a:xfrm>
            <a:off x="1727190" y="6306820"/>
            <a:ext cx="10080000" cy="0"/>
          </a:xfrm>
          <a:prstGeom prst="line">
            <a:avLst/>
          </a:prstGeom>
          <a:noFill/>
          <a:ln w="19050">
            <a:solidFill>
              <a:srgbClr val="402E7F"/>
            </a:solidFill>
            <a:prstDash val="solid"/>
            <a:headEnd type="none"/>
            <a:tailEnd type="none"/>
          </a:ln>
        </p:spPr>
      </p:sp>
      <p:sp>
        <p:nvSpPr>
          <p:cNvPr id="7" name="Shape 5"/>
          <p:cNvSpPr/>
          <p:nvPr/>
        </p:nvSpPr>
        <p:spPr>
          <a:xfrm>
            <a:off x="852805" y="6177280"/>
            <a:ext cx="259080" cy="259080"/>
          </a:xfrm>
          <a:prstGeom prst="ellipse">
            <a:avLst/>
          </a:prstGeom>
          <a:solidFill>
            <a:srgbClr val="402E7F"/>
          </a:solidFill>
          <a:ln/>
        </p:spPr>
      </p:sp>
      <p:sp>
        <p:nvSpPr>
          <p:cNvPr id="8" name="Text 6"/>
          <p:cNvSpPr/>
          <p:nvPr/>
        </p:nvSpPr>
        <p:spPr>
          <a:xfrm>
            <a:off x="852805" y="6177280"/>
            <a:ext cx="259080" cy="259080"/>
          </a:xfrm>
          <a:prstGeom prst="rect">
            <a:avLst/>
          </a:prstGeom>
          <a:noFill/>
          <a:ln/>
        </p:spPr>
        <p:txBody>
          <a:bodyPr wrap="square" lIns="45720" tIns="91440" rIns="91440" bIns="45720" rtlCol="0" anchor="ctr"/>
          <a:lstStyle/>
          <a:p>
            <a:pPr>
              <a:lnSpc>
                <a:spcPct val="100000"/>
              </a:lnSpc>
            </a:pPr>
            <a:endParaRPr lang="en-US" sz="1600" dirty="0"/>
          </a:p>
        </p:txBody>
      </p:sp>
      <p:sp>
        <p:nvSpPr>
          <p:cNvPr id="9" name="Shape 7"/>
          <p:cNvSpPr/>
          <p:nvPr/>
        </p:nvSpPr>
        <p:spPr>
          <a:xfrm>
            <a:off x="979805" y="6177280"/>
            <a:ext cx="259080" cy="259080"/>
          </a:xfrm>
          <a:prstGeom prst="ellipse">
            <a:avLst/>
          </a:prstGeom>
          <a:solidFill>
            <a:srgbClr val="000000">
              <a:alpha val="0"/>
            </a:srgbClr>
          </a:solidFill>
          <a:ln w="19050">
            <a:solidFill>
              <a:srgbClr val="402E7F"/>
            </a:solidFill>
            <a:prstDash val="solid"/>
          </a:ln>
        </p:spPr>
      </p:sp>
      <p:sp>
        <p:nvSpPr>
          <p:cNvPr id="10" name="Text 8"/>
          <p:cNvSpPr/>
          <p:nvPr/>
        </p:nvSpPr>
        <p:spPr>
          <a:xfrm>
            <a:off x="979805" y="6177280"/>
            <a:ext cx="259080" cy="259080"/>
          </a:xfrm>
          <a:prstGeom prst="rect">
            <a:avLst/>
          </a:prstGeom>
          <a:noFill/>
          <a:ln/>
        </p:spPr>
        <p:txBody>
          <a:bodyPr wrap="square" lIns="45720" tIns="91440" rIns="91440" bIns="45720" rtlCol="0" anchor="ctr"/>
          <a:lstStyle/>
          <a:p>
            <a:pPr>
              <a:lnSpc>
                <a:spcPct val="100000"/>
              </a:lnSpc>
            </a:pPr>
            <a:endParaRPr lang="en-US" sz="1600" dirty="0"/>
          </a:p>
        </p:txBody>
      </p:sp>
      <p:sp>
        <p:nvSpPr>
          <p:cNvPr id="11" name="Shape 9"/>
          <p:cNvSpPr/>
          <p:nvPr/>
        </p:nvSpPr>
        <p:spPr>
          <a:xfrm>
            <a:off x="933450" y="2723515"/>
            <a:ext cx="2385060" cy="3204845"/>
          </a:xfrm>
          <a:prstGeom prst="roundRect">
            <a:avLst>
              <a:gd name="adj" fmla="val 11914"/>
            </a:avLst>
          </a:prstGeom>
          <a:solidFill>
            <a:srgbClr val="FFFFFF">
              <a:alpha val="54118"/>
            </a:srgbClr>
          </a:solidFill>
          <a:ln w="19050">
            <a:solidFill>
              <a:srgbClr val="402E7F"/>
            </a:solidFill>
            <a:prstDash val="solid"/>
          </a:ln>
        </p:spPr>
      </p:sp>
      <p:sp>
        <p:nvSpPr>
          <p:cNvPr id="12" name="Text 10"/>
          <p:cNvSpPr/>
          <p:nvPr/>
        </p:nvSpPr>
        <p:spPr>
          <a:xfrm>
            <a:off x="933450" y="2723515"/>
            <a:ext cx="2385060" cy="3204845"/>
          </a:xfrm>
          <a:prstGeom prst="rect">
            <a:avLst/>
          </a:prstGeom>
          <a:noFill/>
          <a:ln/>
        </p:spPr>
        <p:txBody>
          <a:bodyPr wrap="square" lIns="45720" tIns="91440" rIns="91440" bIns="45720" rtlCol="0" anchor="ctr"/>
          <a:lstStyle/>
          <a:p>
            <a:pPr>
              <a:lnSpc>
                <a:spcPct val="100000"/>
              </a:lnSpc>
            </a:pPr>
            <a:endParaRPr lang="en-US" sz="1600" dirty="0"/>
          </a:p>
        </p:txBody>
      </p:sp>
      <p:sp>
        <p:nvSpPr>
          <p:cNvPr id="13" name="Shape 11"/>
          <p:cNvSpPr/>
          <p:nvPr/>
        </p:nvSpPr>
        <p:spPr>
          <a:xfrm>
            <a:off x="1821815" y="5243830"/>
            <a:ext cx="608965" cy="0"/>
          </a:xfrm>
          <a:prstGeom prst="line">
            <a:avLst/>
          </a:prstGeom>
          <a:noFill/>
          <a:ln w="41275">
            <a:solidFill>
              <a:srgbClr val="402E7F"/>
            </a:solidFill>
            <a:prstDash val="solid"/>
            <a:headEnd type="none"/>
            <a:tailEnd type="none"/>
          </a:ln>
        </p:spPr>
      </p:sp>
      <p:sp>
        <p:nvSpPr>
          <p:cNvPr id="14" name="Shape 12"/>
          <p:cNvSpPr/>
          <p:nvPr/>
        </p:nvSpPr>
        <p:spPr>
          <a:xfrm>
            <a:off x="1797685" y="3176270"/>
            <a:ext cx="656590" cy="656590"/>
          </a:xfrm>
          <a:prstGeom prst="ellipse">
            <a:avLst/>
          </a:prstGeom>
          <a:gradFill flip="none" rotWithShape="1">
            <a:gsLst>
              <a:gs pos="0">
                <a:srgbClr val="BC7DB7"/>
              </a:gs>
              <a:gs pos="77000">
                <a:srgbClr val="AF9DCD"/>
              </a:gs>
              <a:gs pos="100000">
                <a:srgbClr val="FFFFFF"/>
              </a:gs>
            </a:gsLst>
            <a:lin ang="18900000" scaled="1"/>
          </a:gradFill>
          <a:ln/>
        </p:spPr>
      </p:sp>
      <p:sp>
        <p:nvSpPr>
          <p:cNvPr id="15" name="Text 13"/>
          <p:cNvSpPr/>
          <p:nvPr/>
        </p:nvSpPr>
        <p:spPr>
          <a:xfrm>
            <a:off x="1797685" y="3176270"/>
            <a:ext cx="656590" cy="656590"/>
          </a:xfrm>
          <a:prstGeom prst="rect">
            <a:avLst/>
          </a:prstGeom>
          <a:noFill/>
          <a:ln/>
        </p:spPr>
        <p:txBody>
          <a:bodyPr wrap="square" lIns="45720" tIns="91440" rIns="91440" bIns="45720" rtlCol="0" anchor="ctr"/>
          <a:lstStyle/>
          <a:p>
            <a:pPr>
              <a:lnSpc>
                <a:spcPct val="100000"/>
              </a:lnSpc>
            </a:pPr>
            <a:endParaRPr lang="en-US" sz="1600" dirty="0"/>
          </a:p>
        </p:txBody>
      </p:sp>
      <p:sp>
        <p:nvSpPr>
          <p:cNvPr id="16" name="Shape 14"/>
          <p:cNvSpPr/>
          <p:nvPr/>
        </p:nvSpPr>
        <p:spPr>
          <a:xfrm>
            <a:off x="3569970" y="2723515"/>
            <a:ext cx="2385060" cy="3204845"/>
          </a:xfrm>
          <a:prstGeom prst="roundRect">
            <a:avLst>
              <a:gd name="adj" fmla="val 11914"/>
            </a:avLst>
          </a:prstGeom>
          <a:solidFill>
            <a:srgbClr val="FFFFFF">
              <a:alpha val="54118"/>
            </a:srgbClr>
          </a:solidFill>
          <a:ln w="19050">
            <a:solidFill>
              <a:srgbClr val="402E7F"/>
            </a:solidFill>
            <a:prstDash val="solid"/>
          </a:ln>
        </p:spPr>
      </p:sp>
      <p:sp>
        <p:nvSpPr>
          <p:cNvPr id="17" name="Text 15"/>
          <p:cNvSpPr/>
          <p:nvPr/>
        </p:nvSpPr>
        <p:spPr>
          <a:xfrm>
            <a:off x="3569970" y="2723515"/>
            <a:ext cx="2385060" cy="3204845"/>
          </a:xfrm>
          <a:prstGeom prst="rect">
            <a:avLst/>
          </a:prstGeom>
          <a:noFill/>
          <a:ln/>
        </p:spPr>
        <p:txBody>
          <a:bodyPr wrap="square" lIns="45720" tIns="91440" rIns="91440" bIns="45720" rtlCol="0" anchor="ctr"/>
          <a:lstStyle/>
          <a:p>
            <a:pPr>
              <a:lnSpc>
                <a:spcPct val="100000"/>
              </a:lnSpc>
            </a:pPr>
            <a:endParaRPr lang="en-US" sz="1600" dirty="0"/>
          </a:p>
        </p:txBody>
      </p:sp>
      <p:sp>
        <p:nvSpPr>
          <p:cNvPr id="18" name="Shape 16"/>
          <p:cNvSpPr/>
          <p:nvPr/>
        </p:nvSpPr>
        <p:spPr>
          <a:xfrm>
            <a:off x="4458335" y="5243830"/>
            <a:ext cx="608965" cy="0"/>
          </a:xfrm>
          <a:prstGeom prst="line">
            <a:avLst/>
          </a:prstGeom>
          <a:noFill/>
          <a:ln w="41275">
            <a:solidFill>
              <a:srgbClr val="402E7F"/>
            </a:solidFill>
            <a:prstDash val="solid"/>
            <a:headEnd type="none"/>
            <a:tailEnd type="none"/>
          </a:ln>
        </p:spPr>
      </p:sp>
      <p:sp>
        <p:nvSpPr>
          <p:cNvPr id="19" name="Shape 17"/>
          <p:cNvSpPr/>
          <p:nvPr/>
        </p:nvSpPr>
        <p:spPr>
          <a:xfrm>
            <a:off x="4434205" y="3176270"/>
            <a:ext cx="656590" cy="656590"/>
          </a:xfrm>
          <a:prstGeom prst="ellipse">
            <a:avLst/>
          </a:prstGeom>
          <a:gradFill flip="none" rotWithShape="1">
            <a:gsLst>
              <a:gs pos="0">
                <a:srgbClr val="BC7DB7"/>
              </a:gs>
              <a:gs pos="77000">
                <a:srgbClr val="AF9DCD"/>
              </a:gs>
              <a:gs pos="100000">
                <a:srgbClr val="FFFFFF"/>
              </a:gs>
            </a:gsLst>
            <a:lin ang="18900000" scaled="1"/>
          </a:gradFill>
          <a:ln/>
        </p:spPr>
      </p:sp>
      <p:sp>
        <p:nvSpPr>
          <p:cNvPr id="20" name="Text 18"/>
          <p:cNvSpPr/>
          <p:nvPr/>
        </p:nvSpPr>
        <p:spPr>
          <a:xfrm>
            <a:off x="4434205" y="3176270"/>
            <a:ext cx="656590" cy="656590"/>
          </a:xfrm>
          <a:prstGeom prst="rect">
            <a:avLst/>
          </a:prstGeom>
          <a:noFill/>
          <a:ln/>
        </p:spPr>
        <p:txBody>
          <a:bodyPr wrap="square" lIns="45720" tIns="91440" rIns="91440" bIns="45720" rtlCol="0" anchor="ctr"/>
          <a:lstStyle/>
          <a:p>
            <a:pPr>
              <a:lnSpc>
                <a:spcPct val="100000"/>
              </a:lnSpc>
            </a:pPr>
            <a:endParaRPr lang="en-US" sz="1600" dirty="0"/>
          </a:p>
        </p:txBody>
      </p:sp>
      <p:sp>
        <p:nvSpPr>
          <p:cNvPr id="21" name="Shape 19"/>
          <p:cNvSpPr/>
          <p:nvPr/>
        </p:nvSpPr>
        <p:spPr>
          <a:xfrm>
            <a:off x="6206490" y="2723515"/>
            <a:ext cx="2385060" cy="3204845"/>
          </a:xfrm>
          <a:prstGeom prst="roundRect">
            <a:avLst>
              <a:gd name="adj" fmla="val 11914"/>
            </a:avLst>
          </a:prstGeom>
          <a:solidFill>
            <a:srgbClr val="FFFFFF">
              <a:alpha val="54118"/>
            </a:srgbClr>
          </a:solidFill>
          <a:ln w="19050">
            <a:solidFill>
              <a:srgbClr val="402E7F"/>
            </a:solidFill>
            <a:prstDash val="solid"/>
          </a:ln>
        </p:spPr>
      </p:sp>
      <p:sp>
        <p:nvSpPr>
          <p:cNvPr id="22" name="Text 20"/>
          <p:cNvSpPr/>
          <p:nvPr/>
        </p:nvSpPr>
        <p:spPr>
          <a:xfrm>
            <a:off x="6206490" y="2723515"/>
            <a:ext cx="2385060" cy="3204845"/>
          </a:xfrm>
          <a:prstGeom prst="rect">
            <a:avLst/>
          </a:prstGeom>
          <a:noFill/>
          <a:ln/>
        </p:spPr>
        <p:txBody>
          <a:bodyPr wrap="square" lIns="45720" tIns="91440" rIns="91440" bIns="45720" rtlCol="0" anchor="ctr"/>
          <a:lstStyle/>
          <a:p>
            <a:pPr>
              <a:lnSpc>
                <a:spcPct val="100000"/>
              </a:lnSpc>
            </a:pPr>
            <a:endParaRPr lang="en-US" sz="1600" dirty="0"/>
          </a:p>
        </p:txBody>
      </p:sp>
      <p:sp>
        <p:nvSpPr>
          <p:cNvPr id="23" name="Shape 21"/>
          <p:cNvSpPr/>
          <p:nvPr/>
        </p:nvSpPr>
        <p:spPr>
          <a:xfrm>
            <a:off x="7094855" y="5243830"/>
            <a:ext cx="608965" cy="0"/>
          </a:xfrm>
          <a:prstGeom prst="line">
            <a:avLst/>
          </a:prstGeom>
          <a:noFill/>
          <a:ln w="41275">
            <a:solidFill>
              <a:srgbClr val="402E7F"/>
            </a:solidFill>
            <a:prstDash val="solid"/>
            <a:headEnd type="none"/>
            <a:tailEnd type="none"/>
          </a:ln>
        </p:spPr>
      </p:sp>
      <p:sp>
        <p:nvSpPr>
          <p:cNvPr id="24" name="Shape 22"/>
          <p:cNvSpPr/>
          <p:nvPr/>
        </p:nvSpPr>
        <p:spPr>
          <a:xfrm>
            <a:off x="7070725" y="3176270"/>
            <a:ext cx="656590" cy="656590"/>
          </a:xfrm>
          <a:prstGeom prst="ellipse">
            <a:avLst/>
          </a:prstGeom>
          <a:gradFill flip="none" rotWithShape="1">
            <a:gsLst>
              <a:gs pos="0">
                <a:srgbClr val="BC7DB7"/>
              </a:gs>
              <a:gs pos="77000">
                <a:srgbClr val="AF9DCD"/>
              </a:gs>
              <a:gs pos="100000">
                <a:srgbClr val="FFFFFF"/>
              </a:gs>
            </a:gsLst>
            <a:lin ang="18900000" scaled="1"/>
          </a:gradFill>
          <a:ln/>
        </p:spPr>
      </p:sp>
      <p:sp>
        <p:nvSpPr>
          <p:cNvPr id="25" name="Text 23"/>
          <p:cNvSpPr/>
          <p:nvPr/>
        </p:nvSpPr>
        <p:spPr>
          <a:xfrm>
            <a:off x="7070725" y="3176270"/>
            <a:ext cx="656590" cy="656590"/>
          </a:xfrm>
          <a:prstGeom prst="rect">
            <a:avLst/>
          </a:prstGeom>
          <a:noFill/>
          <a:ln/>
        </p:spPr>
        <p:txBody>
          <a:bodyPr wrap="square" lIns="45720" tIns="91440" rIns="91440" bIns="45720" rtlCol="0" anchor="ctr"/>
          <a:lstStyle/>
          <a:p>
            <a:pPr>
              <a:lnSpc>
                <a:spcPct val="100000"/>
              </a:lnSpc>
            </a:pPr>
            <a:endParaRPr lang="en-US" sz="1600" dirty="0"/>
          </a:p>
        </p:txBody>
      </p:sp>
      <p:sp>
        <p:nvSpPr>
          <p:cNvPr id="26" name="Shape 24"/>
          <p:cNvSpPr/>
          <p:nvPr/>
        </p:nvSpPr>
        <p:spPr>
          <a:xfrm>
            <a:off x="8843010" y="2723515"/>
            <a:ext cx="2385060" cy="3204845"/>
          </a:xfrm>
          <a:prstGeom prst="roundRect">
            <a:avLst>
              <a:gd name="adj" fmla="val 11914"/>
            </a:avLst>
          </a:prstGeom>
          <a:solidFill>
            <a:srgbClr val="FFFFFF">
              <a:alpha val="54118"/>
            </a:srgbClr>
          </a:solidFill>
          <a:ln w="19050">
            <a:solidFill>
              <a:srgbClr val="402E7F"/>
            </a:solidFill>
            <a:prstDash val="solid"/>
          </a:ln>
        </p:spPr>
      </p:sp>
      <p:sp>
        <p:nvSpPr>
          <p:cNvPr id="27" name="Text 25"/>
          <p:cNvSpPr/>
          <p:nvPr/>
        </p:nvSpPr>
        <p:spPr>
          <a:xfrm>
            <a:off x="8843010" y="2723515"/>
            <a:ext cx="2385060" cy="3204845"/>
          </a:xfrm>
          <a:prstGeom prst="rect">
            <a:avLst/>
          </a:prstGeom>
          <a:noFill/>
          <a:ln/>
        </p:spPr>
        <p:txBody>
          <a:bodyPr wrap="square" lIns="45720" tIns="91440" rIns="91440" bIns="45720" rtlCol="0" anchor="ctr"/>
          <a:lstStyle/>
          <a:p>
            <a:pPr>
              <a:lnSpc>
                <a:spcPct val="100000"/>
              </a:lnSpc>
            </a:pPr>
            <a:endParaRPr lang="en-US" sz="1600" dirty="0"/>
          </a:p>
        </p:txBody>
      </p:sp>
      <p:sp>
        <p:nvSpPr>
          <p:cNvPr id="28" name="Shape 26"/>
          <p:cNvSpPr/>
          <p:nvPr/>
        </p:nvSpPr>
        <p:spPr>
          <a:xfrm>
            <a:off x="9731375" y="5243830"/>
            <a:ext cx="608965" cy="0"/>
          </a:xfrm>
          <a:prstGeom prst="line">
            <a:avLst/>
          </a:prstGeom>
          <a:noFill/>
          <a:ln w="41275">
            <a:solidFill>
              <a:srgbClr val="402E7F"/>
            </a:solidFill>
            <a:prstDash val="solid"/>
            <a:headEnd type="none"/>
            <a:tailEnd type="none"/>
          </a:ln>
        </p:spPr>
      </p:sp>
      <p:sp>
        <p:nvSpPr>
          <p:cNvPr id="29" name="Shape 27"/>
          <p:cNvSpPr/>
          <p:nvPr/>
        </p:nvSpPr>
        <p:spPr>
          <a:xfrm>
            <a:off x="9707245" y="3176270"/>
            <a:ext cx="656590" cy="656590"/>
          </a:xfrm>
          <a:prstGeom prst="ellipse">
            <a:avLst/>
          </a:prstGeom>
          <a:gradFill flip="none" rotWithShape="1">
            <a:gsLst>
              <a:gs pos="0">
                <a:srgbClr val="BC7DB7"/>
              </a:gs>
              <a:gs pos="77000">
                <a:srgbClr val="AF9DCD"/>
              </a:gs>
              <a:gs pos="100000">
                <a:srgbClr val="FFFFFF"/>
              </a:gs>
            </a:gsLst>
            <a:lin ang="18900000" scaled="1"/>
          </a:gradFill>
          <a:ln/>
        </p:spPr>
      </p:sp>
      <p:sp>
        <p:nvSpPr>
          <p:cNvPr id="30" name="Text 28"/>
          <p:cNvSpPr/>
          <p:nvPr/>
        </p:nvSpPr>
        <p:spPr>
          <a:xfrm>
            <a:off x="9707245" y="3176270"/>
            <a:ext cx="656590" cy="656590"/>
          </a:xfrm>
          <a:prstGeom prst="rect">
            <a:avLst/>
          </a:prstGeom>
          <a:noFill/>
          <a:ln/>
        </p:spPr>
        <p:txBody>
          <a:bodyPr wrap="square" lIns="45720" tIns="91440" rIns="91440" bIns="45720" rtlCol="0" anchor="ctr"/>
          <a:lstStyle/>
          <a:p>
            <a:pPr>
              <a:lnSpc>
                <a:spcPct val="100000"/>
              </a:lnSpc>
            </a:pPr>
            <a:endParaRPr lang="en-US" sz="1600" dirty="0"/>
          </a:p>
        </p:txBody>
      </p:sp>
      <p:sp>
        <p:nvSpPr>
          <p:cNvPr id="31" name="Shape 29"/>
          <p:cNvSpPr/>
          <p:nvPr/>
        </p:nvSpPr>
        <p:spPr>
          <a:xfrm>
            <a:off x="852805" y="469900"/>
            <a:ext cx="106680" cy="106680"/>
          </a:xfrm>
          <a:prstGeom prst="ellipse">
            <a:avLst/>
          </a:prstGeom>
          <a:solidFill>
            <a:srgbClr val="FFFFFF"/>
          </a:solidFill>
          <a:ln/>
        </p:spPr>
      </p:sp>
      <p:sp>
        <p:nvSpPr>
          <p:cNvPr id="32" name="Text 30"/>
          <p:cNvSpPr/>
          <p:nvPr/>
        </p:nvSpPr>
        <p:spPr>
          <a:xfrm>
            <a:off x="852805" y="469900"/>
            <a:ext cx="106680" cy="106680"/>
          </a:xfrm>
          <a:prstGeom prst="rect">
            <a:avLst/>
          </a:prstGeom>
          <a:noFill/>
          <a:ln/>
        </p:spPr>
        <p:txBody>
          <a:bodyPr wrap="square" lIns="45720" tIns="91440" rIns="91440" bIns="45720" rtlCol="0" anchor="ctr"/>
          <a:lstStyle/>
          <a:p>
            <a:pPr>
              <a:lnSpc>
                <a:spcPct val="100000"/>
              </a:lnSpc>
            </a:pPr>
            <a:endParaRPr lang="en-US" sz="1600" dirty="0"/>
          </a:p>
        </p:txBody>
      </p:sp>
      <p:sp>
        <p:nvSpPr>
          <p:cNvPr id="33" name="Shape 31"/>
          <p:cNvSpPr/>
          <p:nvPr/>
        </p:nvSpPr>
        <p:spPr>
          <a:xfrm>
            <a:off x="1136650" y="469900"/>
            <a:ext cx="106680" cy="106680"/>
          </a:xfrm>
          <a:prstGeom prst="ellipse">
            <a:avLst/>
          </a:prstGeom>
          <a:solidFill>
            <a:srgbClr val="000000">
              <a:alpha val="0"/>
            </a:srgbClr>
          </a:solidFill>
          <a:ln w="19050">
            <a:solidFill>
              <a:srgbClr val="FFFFFF"/>
            </a:solidFill>
            <a:prstDash val="solid"/>
          </a:ln>
        </p:spPr>
      </p:sp>
      <p:sp>
        <p:nvSpPr>
          <p:cNvPr id="34" name="Text 32"/>
          <p:cNvSpPr/>
          <p:nvPr/>
        </p:nvSpPr>
        <p:spPr>
          <a:xfrm>
            <a:off x="1136650" y="469900"/>
            <a:ext cx="106680" cy="106680"/>
          </a:xfrm>
          <a:prstGeom prst="rect">
            <a:avLst/>
          </a:prstGeom>
          <a:noFill/>
          <a:ln/>
        </p:spPr>
        <p:txBody>
          <a:bodyPr wrap="square" lIns="45720" tIns="91440" rIns="91440" bIns="45720" rtlCol="0" anchor="ctr"/>
          <a:lstStyle/>
          <a:p>
            <a:pPr>
              <a:lnSpc>
                <a:spcPct val="100000"/>
              </a:lnSpc>
            </a:pPr>
            <a:endParaRPr lang="en-US" sz="1600" dirty="0"/>
          </a:p>
        </p:txBody>
      </p:sp>
      <p:sp>
        <p:nvSpPr>
          <p:cNvPr id="35" name="Shape 33"/>
          <p:cNvSpPr/>
          <p:nvPr/>
        </p:nvSpPr>
        <p:spPr>
          <a:xfrm>
            <a:off x="1420495" y="469900"/>
            <a:ext cx="106680" cy="106680"/>
          </a:xfrm>
          <a:prstGeom prst="ellipse">
            <a:avLst/>
          </a:prstGeom>
          <a:solidFill>
            <a:srgbClr val="FFFFFF"/>
          </a:solidFill>
          <a:ln/>
        </p:spPr>
      </p:sp>
      <p:sp>
        <p:nvSpPr>
          <p:cNvPr id="36" name="Text 34"/>
          <p:cNvSpPr/>
          <p:nvPr/>
        </p:nvSpPr>
        <p:spPr>
          <a:xfrm>
            <a:off x="1420495" y="469900"/>
            <a:ext cx="106680" cy="106680"/>
          </a:xfrm>
          <a:prstGeom prst="rect">
            <a:avLst/>
          </a:prstGeom>
          <a:noFill/>
          <a:ln/>
        </p:spPr>
        <p:txBody>
          <a:bodyPr wrap="square" lIns="45720" tIns="91440" rIns="91440" bIns="45720" rtlCol="0" anchor="ctr"/>
          <a:lstStyle/>
          <a:p>
            <a:pPr>
              <a:lnSpc>
                <a:spcPct val="100000"/>
              </a:lnSpc>
            </a:pPr>
            <a:endParaRPr lang="en-US" sz="1600" dirty="0"/>
          </a:p>
        </p:txBody>
      </p:sp>
      <p:sp>
        <p:nvSpPr>
          <p:cNvPr id="37" name="Shape 35"/>
          <p:cNvSpPr/>
          <p:nvPr/>
        </p:nvSpPr>
        <p:spPr>
          <a:xfrm>
            <a:off x="1704340" y="469900"/>
            <a:ext cx="106680" cy="106680"/>
          </a:xfrm>
          <a:prstGeom prst="ellipse">
            <a:avLst/>
          </a:prstGeom>
          <a:solidFill>
            <a:srgbClr val="000000">
              <a:alpha val="0"/>
            </a:srgbClr>
          </a:solidFill>
          <a:ln w="19050">
            <a:solidFill>
              <a:srgbClr val="FFFFFF"/>
            </a:solidFill>
            <a:prstDash val="solid"/>
          </a:ln>
        </p:spPr>
      </p:sp>
      <p:sp>
        <p:nvSpPr>
          <p:cNvPr id="38" name="Text 36"/>
          <p:cNvSpPr/>
          <p:nvPr/>
        </p:nvSpPr>
        <p:spPr>
          <a:xfrm>
            <a:off x="1704340" y="469900"/>
            <a:ext cx="106680" cy="106680"/>
          </a:xfrm>
          <a:prstGeom prst="rect">
            <a:avLst/>
          </a:prstGeom>
          <a:noFill/>
          <a:ln/>
        </p:spPr>
        <p:txBody>
          <a:bodyPr wrap="square" lIns="45720" tIns="91440" rIns="91440" bIns="45720" rtlCol="0" anchor="ctr"/>
          <a:lstStyle/>
          <a:p>
            <a:pPr>
              <a:lnSpc>
                <a:spcPct val="100000"/>
              </a:lnSpc>
            </a:pPr>
            <a:endParaRPr lang="en-US" sz="1600" dirty="0"/>
          </a:p>
        </p:txBody>
      </p:sp>
      <p:sp>
        <p:nvSpPr>
          <p:cNvPr id="39" name="Shape 37"/>
          <p:cNvSpPr/>
          <p:nvPr/>
        </p:nvSpPr>
        <p:spPr>
          <a:xfrm>
            <a:off x="1988185" y="469900"/>
            <a:ext cx="106680" cy="106680"/>
          </a:xfrm>
          <a:prstGeom prst="ellipse">
            <a:avLst/>
          </a:prstGeom>
          <a:solidFill>
            <a:srgbClr val="FFFFFF"/>
          </a:solidFill>
          <a:ln/>
        </p:spPr>
      </p:sp>
      <p:sp>
        <p:nvSpPr>
          <p:cNvPr id="40" name="Text 38"/>
          <p:cNvSpPr/>
          <p:nvPr/>
        </p:nvSpPr>
        <p:spPr>
          <a:xfrm>
            <a:off x="1988185" y="469900"/>
            <a:ext cx="106680" cy="106680"/>
          </a:xfrm>
          <a:prstGeom prst="rect">
            <a:avLst/>
          </a:prstGeom>
          <a:noFill/>
          <a:ln/>
        </p:spPr>
        <p:txBody>
          <a:bodyPr wrap="square" lIns="45720" tIns="91440" rIns="91440" bIns="45720" rtlCol="0" anchor="ctr"/>
          <a:lstStyle/>
          <a:p>
            <a:pPr>
              <a:lnSpc>
                <a:spcPct val="100000"/>
              </a:lnSpc>
            </a:pPr>
            <a:endParaRPr lang="en-US" sz="1600" dirty="0"/>
          </a:p>
        </p:txBody>
      </p:sp>
      <p:sp>
        <p:nvSpPr>
          <p:cNvPr id="41" name="Shape 39"/>
          <p:cNvSpPr/>
          <p:nvPr/>
        </p:nvSpPr>
        <p:spPr>
          <a:xfrm>
            <a:off x="2272030" y="469900"/>
            <a:ext cx="106680" cy="106680"/>
          </a:xfrm>
          <a:prstGeom prst="ellipse">
            <a:avLst/>
          </a:prstGeom>
          <a:solidFill>
            <a:srgbClr val="000000">
              <a:alpha val="0"/>
            </a:srgbClr>
          </a:solidFill>
          <a:ln w="19050">
            <a:solidFill>
              <a:srgbClr val="FFFFFF"/>
            </a:solidFill>
            <a:prstDash val="solid"/>
          </a:ln>
        </p:spPr>
      </p:sp>
      <p:sp>
        <p:nvSpPr>
          <p:cNvPr id="42" name="Text 40"/>
          <p:cNvSpPr/>
          <p:nvPr/>
        </p:nvSpPr>
        <p:spPr>
          <a:xfrm>
            <a:off x="2272030" y="469900"/>
            <a:ext cx="106680" cy="106680"/>
          </a:xfrm>
          <a:prstGeom prst="rect">
            <a:avLst/>
          </a:prstGeom>
          <a:noFill/>
          <a:ln/>
        </p:spPr>
        <p:txBody>
          <a:bodyPr wrap="square" lIns="45720" tIns="91440" rIns="91440" bIns="45720" rtlCol="0" anchor="ctr"/>
          <a:lstStyle/>
          <a:p>
            <a:pPr>
              <a:lnSpc>
                <a:spcPct val="100000"/>
              </a:lnSpc>
            </a:pPr>
            <a:endParaRPr lang="en-US" sz="1600" dirty="0"/>
          </a:p>
        </p:txBody>
      </p:sp>
      <p:sp>
        <p:nvSpPr>
          <p:cNvPr id="43" name="Shape 41"/>
          <p:cNvSpPr/>
          <p:nvPr/>
        </p:nvSpPr>
        <p:spPr>
          <a:xfrm>
            <a:off x="11456035" y="381635"/>
            <a:ext cx="351155" cy="43815"/>
          </a:xfrm>
          <a:prstGeom prst="roundRect">
            <a:avLst>
              <a:gd name="adj" fmla="val 50000"/>
            </a:avLst>
          </a:prstGeom>
          <a:solidFill>
            <a:srgbClr val="FFFFFF"/>
          </a:solidFill>
          <a:ln/>
        </p:spPr>
      </p:sp>
      <p:sp>
        <p:nvSpPr>
          <p:cNvPr id="44" name="Text 42"/>
          <p:cNvSpPr/>
          <p:nvPr/>
        </p:nvSpPr>
        <p:spPr>
          <a:xfrm>
            <a:off x="11456035" y="381635"/>
            <a:ext cx="351155" cy="43815"/>
          </a:xfrm>
          <a:prstGeom prst="rect">
            <a:avLst/>
          </a:prstGeom>
          <a:noFill/>
          <a:ln/>
        </p:spPr>
        <p:txBody>
          <a:bodyPr wrap="square" lIns="45720" tIns="91440" rIns="91440" bIns="45720" rtlCol="0" anchor="ctr"/>
          <a:lstStyle/>
          <a:p>
            <a:pPr>
              <a:lnSpc>
                <a:spcPct val="100000"/>
              </a:lnSpc>
            </a:pPr>
            <a:endParaRPr lang="en-US" sz="1600" dirty="0"/>
          </a:p>
        </p:txBody>
      </p:sp>
      <p:sp>
        <p:nvSpPr>
          <p:cNvPr id="45" name="Shape 43"/>
          <p:cNvSpPr/>
          <p:nvPr/>
        </p:nvSpPr>
        <p:spPr>
          <a:xfrm>
            <a:off x="11456035" y="501650"/>
            <a:ext cx="351155" cy="43815"/>
          </a:xfrm>
          <a:prstGeom prst="roundRect">
            <a:avLst>
              <a:gd name="adj" fmla="val 50000"/>
            </a:avLst>
          </a:prstGeom>
          <a:solidFill>
            <a:srgbClr val="FFFFFF"/>
          </a:solidFill>
          <a:ln/>
        </p:spPr>
      </p:sp>
      <p:sp>
        <p:nvSpPr>
          <p:cNvPr id="46" name="Text 44"/>
          <p:cNvSpPr/>
          <p:nvPr/>
        </p:nvSpPr>
        <p:spPr>
          <a:xfrm>
            <a:off x="11456035" y="501650"/>
            <a:ext cx="351155" cy="43815"/>
          </a:xfrm>
          <a:prstGeom prst="rect">
            <a:avLst/>
          </a:prstGeom>
          <a:noFill/>
          <a:ln/>
        </p:spPr>
        <p:txBody>
          <a:bodyPr wrap="square" lIns="45720" tIns="91440" rIns="91440" bIns="45720" rtlCol="0" anchor="ctr"/>
          <a:lstStyle/>
          <a:p>
            <a:pPr>
              <a:lnSpc>
                <a:spcPct val="100000"/>
              </a:lnSpc>
            </a:pPr>
            <a:endParaRPr lang="en-US" sz="1600" dirty="0"/>
          </a:p>
        </p:txBody>
      </p:sp>
      <p:sp>
        <p:nvSpPr>
          <p:cNvPr id="47" name="Shape 45"/>
          <p:cNvSpPr/>
          <p:nvPr/>
        </p:nvSpPr>
        <p:spPr>
          <a:xfrm>
            <a:off x="11456035" y="621665"/>
            <a:ext cx="351155" cy="43815"/>
          </a:xfrm>
          <a:prstGeom prst="roundRect">
            <a:avLst>
              <a:gd name="adj" fmla="val 50000"/>
            </a:avLst>
          </a:prstGeom>
          <a:solidFill>
            <a:srgbClr val="FFFFFF"/>
          </a:solidFill>
          <a:ln/>
        </p:spPr>
      </p:sp>
      <p:sp>
        <p:nvSpPr>
          <p:cNvPr id="48" name="Text 46"/>
          <p:cNvSpPr/>
          <p:nvPr/>
        </p:nvSpPr>
        <p:spPr>
          <a:xfrm>
            <a:off x="11456035" y="621665"/>
            <a:ext cx="351155" cy="43815"/>
          </a:xfrm>
          <a:prstGeom prst="rect">
            <a:avLst/>
          </a:prstGeom>
          <a:noFill/>
          <a:ln/>
        </p:spPr>
        <p:txBody>
          <a:bodyPr wrap="square" lIns="45720" tIns="91440" rIns="91440" bIns="45720" rtlCol="0" anchor="ctr"/>
          <a:lstStyle/>
          <a:p>
            <a:pPr>
              <a:lnSpc>
                <a:spcPct val="100000"/>
              </a:lnSpc>
            </a:pPr>
            <a:endParaRPr lang="en-US" sz="1600" dirty="0"/>
          </a:p>
        </p:txBody>
      </p:sp>
      <p:sp>
        <p:nvSpPr>
          <p:cNvPr id="49" name="Shape 47"/>
          <p:cNvSpPr/>
          <p:nvPr/>
        </p:nvSpPr>
        <p:spPr>
          <a:xfrm>
            <a:off x="3525520" y="1008380"/>
            <a:ext cx="5140960" cy="1016000"/>
          </a:xfrm>
          <a:prstGeom prst="rect">
            <a:avLst/>
          </a:prstGeom>
          <a:solidFill>
            <a:srgbClr val="000000">
              <a:alpha val="0"/>
            </a:srgbClr>
          </a:solidFill>
          <a:ln/>
        </p:spPr>
      </p:sp>
      <p:sp>
        <p:nvSpPr>
          <p:cNvPr id="50" name="Text 48"/>
          <p:cNvSpPr/>
          <p:nvPr/>
        </p:nvSpPr>
        <p:spPr>
          <a:xfrm>
            <a:off x="3525520" y="1008380"/>
            <a:ext cx="5140960" cy="1016000"/>
          </a:xfrm>
          <a:prstGeom prst="rect">
            <a:avLst/>
          </a:prstGeom>
          <a:noFill/>
          <a:ln/>
        </p:spPr>
        <p:txBody>
          <a:bodyPr wrap="square" lIns="46863" tIns="90043" rIns="90043" bIns="46863" rtlCol="0" anchor="b"/>
          <a:lstStyle/>
          <a:p>
            <a:pPr algn="ctr">
              <a:lnSpc>
                <a:spcPct val="100000"/>
              </a:lnSpc>
            </a:pPr>
            <a:r>
              <a:rPr lang="en-US" sz="6000" dirty="0">
                <a:solidFill>
                  <a:srgbClr val="FFFFFF"/>
                </a:solidFill>
                <a:latin typeface="MiSans" pitchFamily="34" charset="0"/>
                <a:ea typeface="MiSans" pitchFamily="34" charset="-122"/>
                <a:cs typeface="MiSans" pitchFamily="34" charset="-120"/>
              </a:rPr>
              <a:t>CONTENTS</a:t>
            </a:r>
            <a:endParaRPr lang="en-US" sz="1600" dirty="0"/>
          </a:p>
        </p:txBody>
      </p:sp>
      <p:sp>
        <p:nvSpPr>
          <p:cNvPr id="51" name="Text 49"/>
          <p:cNvSpPr/>
          <p:nvPr/>
        </p:nvSpPr>
        <p:spPr>
          <a:xfrm>
            <a:off x="1785620" y="3266440"/>
            <a:ext cx="650875" cy="507365"/>
          </a:xfrm>
          <a:prstGeom prst="rect">
            <a:avLst/>
          </a:prstGeom>
          <a:noFill/>
          <a:ln/>
        </p:spPr>
        <p:txBody>
          <a:bodyPr wrap="square" lIns="91440" tIns="45720" rIns="91440" bIns="45720" rtlCol="0" anchor="t"/>
          <a:lstStyle/>
          <a:p>
            <a:pPr algn="ctr">
              <a:lnSpc>
                <a:spcPct val="100000"/>
              </a:lnSpc>
            </a:pPr>
            <a:r>
              <a:rPr lang="en-US" sz="2400" b="1" dirty="0">
                <a:solidFill>
                  <a:srgbClr val="FFFFFF"/>
                </a:solidFill>
                <a:latin typeface="MiSans" pitchFamily="34" charset="0"/>
                <a:ea typeface="MiSans" pitchFamily="34" charset="-122"/>
                <a:cs typeface="MiSans" pitchFamily="34" charset="-120"/>
              </a:rPr>
              <a:t>01</a:t>
            </a:r>
            <a:endParaRPr lang="en-US" sz="1600" dirty="0"/>
          </a:p>
        </p:txBody>
      </p:sp>
      <p:sp>
        <p:nvSpPr>
          <p:cNvPr id="52" name="Text 50"/>
          <p:cNvSpPr/>
          <p:nvPr/>
        </p:nvSpPr>
        <p:spPr>
          <a:xfrm>
            <a:off x="916940" y="4130040"/>
            <a:ext cx="2418715" cy="829945"/>
          </a:xfrm>
          <a:prstGeom prst="rect">
            <a:avLst/>
          </a:prstGeom>
          <a:noFill/>
          <a:ln/>
        </p:spPr>
        <p:txBody>
          <a:bodyPr wrap="square" lIns="91440" tIns="45720" rIns="91440" bIns="45720" rtlCol="0" anchor="t">
            <a:spAutoFit/>
          </a:bodyPr>
          <a:lstStyle/>
          <a:p>
            <a:pPr algn="ctr">
              <a:lnSpc>
                <a:spcPct val="100000"/>
              </a:lnSpc>
            </a:pPr>
            <a:r>
              <a:rPr lang="en-US" sz="2400" b="1" dirty="0">
                <a:solidFill>
                  <a:srgbClr val="4E4B22"/>
                </a:solidFill>
                <a:latin typeface="MiSans" pitchFamily="34" charset="0"/>
                <a:ea typeface="MiSans" pitchFamily="34" charset="-122"/>
                <a:cs typeface="MiSans" pitchFamily="34" charset="-120"/>
              </a:rPr>
              <a:t>Introduction &amp; Core Offer</a:t>
            </a:r>
            <a:endParaRPr lang="en-US" sz="1600" dirty="0"/>
          </a:p>
        </p:txBody>
      </p:sp>
      <p:sp>
        <p:nvSpPr>
          <p:cNvPr id="53" name="Text 51"/>
          <p:cNvSpPr/>
          <p:nvPr/>
        </p:nvSpPr>
        <p:spPr>
          <a:xfrm>
            <a:off x="4422140" y="3266440"/>
            <a:ext cx="650875" cy="507365"/>
          </a:xfrm>
          <a:prstGeom prst="rect">
            <a:avLst/>
          </a:prstGeom>
          <a:noFill/>
          <a:ln/>
        </p:spPr>
        <p:txBody>
          <a:bodyPr wrap="square" lIns="91440" tIns="45720" rIns="91440" bIns="45720" rtlCol="0" anchor="t"/>
          <a:lstStyle/>
          <a:p>
            <a:pPr algn="ctr">
              <a:lnSpc>
                <a:spcPct val="100000"/>
              </a:lnSpc>
            </a:pPr>
            <a:r>
              <a:rPr lang="en-US" sz="2400" b="1" dirty="0">
                <a:solidFill>
                  <a:srgbClr val="FFFFFF"/>
                </a:solidFill>
                <a:latin typeface="MiSans" pitchFamily="34" charset="0"/>
                <a:ea typeface="MiSans" pitchFamily="34" charset="-122"/>
                <a:cs typeface="MiSans" pitchFamily="34" charset="-120"/>
              </a:rPr>
              <a:t>02</a:t>
            </a:r>
            <a:endParaRPr lang="en-US" sz="1600" dirty="0"/>
          </a:p>
        </p:txBody>
      </p:sp>
      <p:sp>
        <p:nvSpPr>
          <p:cNvPr id="54" name="Text 52"/>
          <p:cNvSpPr/>
          <p:nvPr/>
        </p:nvSpPr>
        <p:spPr>
          <a:xfrm>
            <a:off x="3553460" y="4130040"/>
            <a:ext cx="2418715" cy="829945"/>
          </a:xfrm>
          <a:prstGeom prst="rect">
            <a:avLst/>
          </a:prstGeom>
          <a:noFill/>
          <a:ln/>
        </p:spPr>
        <p:txBody>
          <a:bodyPr wrap="square" lIns="91440" tIns="45720" rIns="91440" bIns="45720" rtlCol="0" anchor="t">
            <a:spAutoFit/>
          </a:bodyPr>
          <a:lstStyle/>
          <a:p>
            <a:pPr algn="ctr">
              <a:lnSpc>
                <a:spcPct val="100000"/>
              </a:lnSpc>
            </a:pPr>
            <a:r>
              <a:rPr lang="en-US" sz="2400" b="1" dirty="0">
                <a:solidFill>
                  <a:srgbClr val="4E4B22"/>
                </a:solidFill>
                <a:latin typeface="MiSans" pitchFamily="34" charset="0"/>
                <a:ea typeface="MiSans" pitchFamily="34" charset="-122"/>
                <a:cs typeface="MiSans" pitchFamily="34" charset="-120"/>
              </a:rPr>
              <a:t>Value &amp; Use Cases</a:t>
            </a:r>
            <a:endParaRPr lang="en-US" sz="1600" dirty="0"/>
          </a:p>
        </p:txBody>
      </p:sp>
      <p:sp>
        <p:nvSpPr>
          <p:cNvPr id="55" name="Text 53"/>
          <p:cNvSpPr/>
          <p:nvPr/>
        </p:nvSpPr>
        <p:spPr>
          <a:xfrm>
            <a:off x="7058660" y="3266440"/>
            <a:ext cx="650875" cy="507365"/>
          </a:xfrm>
          <a:prstGeom prst="rect">
            <a:avLst/>
          </a:prstGeom>
          <a:noFill/>
          <a:ln/>
        </p:spPr>
        <p:txBody>
          <a:bodyPr wrap="square" lIns="91440" tIns="45720" rIns="91440" bIns="45720" rtlCol="0" anchor="t"/>
          <a:lstStyle/>
          <a:p>
            <a:pPr algn="ctr">
              <a:lnSpc>
                <a:spcPct val="100000"/>
              </a:lnSpc>
            </a:pPr>
            <a:r>
              <a:rPr lang="en-US" sz="2400" b="1" dirty="0">
                <a:solidFill>
                  <a:srgbClr val="FFFFFF"/>
                </a:solidFill>
                <a:latin typeface="MiSans" pitchFamily="34" charset="0"/>
                <a:ea typeface="MiSans" pitchFamily="34" charset="-122"/>
                <a:cs typeface="MiSans" pitchFamily="34" charset="-120"/>
              </a:rPr>
              <a:t>03</a:t>
            </a:r>
            <a:endParaRPr lang="en-US" sz="1600" dirty="0"/>
          </a:p>
        </p:txBody>
      </p:sp>
      <p:sp>
        <p:nvSpPr>
          <p:cNvPr id="56" name="Text 54"/>
          <p:cNvSpPr/>
          <p:nvPr/>
        </p:nvSpPr>
        <p:spPr>
          <a:xfrm>
            <a:off x="6189980" y="4130040"/>
            <a:ext cx="2418715" cy="829945"/>
          </a:xfrm>
          <a:prstGeom prst="rect">
            <a:avLst/>
          </a:prstGeom>
          <a:noFill/>
          <a:ln/>
        </p:spPr>
        <p:txBody>
          <a:bodyPr wrap="square" lIns="91440" tIns="45720" rIns="91440" bIns="45720" rtlCol="0" anchor="t">
            <a:spAutoFit/>
          </a:bodyPr>
          <a:lstStyle/>
          <a:p>
            <a:pPr algn="ctr">
              <a:lnSpc>
                <a:spcPct val="100000"/>
              </a:lnSpc>
            </a:pPr>
            <a:r>
              <a:rPr lang="en-US" sz="2400" b="1" dirty="0">
                <a:solidFill>
                  <a:srgbClr val="4E4B22"/>
                </a:solidFill>
                <a:latin typeface="MiSans" pitchFamily="34" charset="0"/>
                <a:ea typeface="MiSans" pitchFamily="34" charset="-122"/>
                <a:cs typeface="MiSans" pitchFamily="34" charset="-120"/>
              </a:rPr>
              <a:t>Latest News &amp; Wrap-up</a:t>
            </a:r>
            <a:endParaRPr lang="en-US" sz="1600" dirty="0"/>
          </a:p>
        </p:txBody>
      </p:sp>
      <p:sp>
        <p:nvSpPr>
          <p:cNvPr id="57" name="Text 55"/>
          <p:cNvSpPr/>
          <p:nvPr/>
        </p:nvSpPr>
        <p:spPr>
          <a:xfrm>
            <a:off x="9695180" y="3266440"/>
            <a:ext cx="650875" cy="507365"/>
          </a:xfrm>
          <a:prstGeom prst="rect">
            <a:avLst/>
          </a:prstGeom>
          <a:noFill/>
          <a:ln/>
        </p:spPr>
        <p:txBody>
          <a:bodyPr wrap="square" lIns="91440" tIns="45720" rIns="91440" bIns="45720" rtlCol="0" anchor="t"/>
          <a:lstStyle/>
          <a:p>
            <a:pPr algn="ctr">
              <a:lnSpc>
                <a:spcPct val="100000"/>
              </a:lnSpc>
            </a:pPr>
            <a:r>
              <a:rPr lang="en-US" sz="2400" b="1" dirty="0">
                <a:solidFill>
                  <a:srgbClr val="FFFFFF"/>
                </a:solidFill>
                <a:latin typeface="MiSans" pitchFamily="34" charset="0"/>
                <a:ea typeface="MiSans" pitchFamily="34" charset="-122"/>
                <a:cs typeface="MiSans" pitchFamily="34" charset="-120"/>
              </a:rPr>
              <a:t>04</a:t>
            </a:r>
            <a:endParaRPr lang="en-US" sz="1600" dirty="0"/>
          </a:p>
        </p:txBody>
      </p:sp>
      <p:sp>
        <p:nvSpPr>
          <p:cNvPr id="58" name="Text 56"/>
          <p:cNvSpPr/>
          <p:nvPr/>
        </p:nvSpPr>
        <p:spPr>
          <a:xfrm>
            <a:off x="8826500" y="4130040"/>
            <a:ext cx="2418715" cy="829945"/>
          </a:xfrm>
          <a:prstGeom prst="rect">
            <a:avLst/>
          </a:prstGeom>
          <a:noFill/>
          <a:ln/>
        </p:spPr>
        <p:txBody>
          <a:bodyPr wrap="square" lIns="91440" tIns="45720" rIns="91440" bIns="45720" rtlCol="0" anchor="t">
            <a:spAutoFit/>
          </a:bodyPr>
          <a:lstStyle/>
          <a:p>
            <a:pPr algn="ctr">
              <a:lnSpc>
                <a:spcPct val="100000"/>
              </a:lnSpc>
            </a:pPr>
            <a:r>
              <a:rPr lang="en-US" sz="2400" b="1" dirty="0">
                <a:solidFill>
                  <a:srgbClr val="4E4B22"/>
                </a:solidFill>
                <a:latin typeface="MiSans" pitchFamily="34" charset="0"/>
                <a:ea typeface="MiSans" pitchFamily="34" charset="-122"/>
                <a:cs typeface="MiSans" pitchFamily="34" charset="-120"/>
              </a:rPr>
              <a:t>Corporate Snapshot</a:t>
            </a:r>
            <a:endParaRPr lang="en-US" sz="16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rot="5940000">
            <a:off x="367665" y="335915"/>
            <a:ext cx="558800" cy="594995"/>
          </a:xfrm>
          <a:prstGeom prst="donut">
            <a:avLst/>
          </a:prstGeom>
          <a:gradFill flip="none" rotWithShape="1">
            <a:gsLst>
              <a:gs pos="0">
                <a:srgbClr val="402E7F"/>
              </a:gs>
              <a:gs pos="54000">
                <a:srgbClr val="BC7DB7">
                  <a:alpha val="3000"/>
                </a:srgbClr>
              </a:gs>
              <a:gs pos="100000">
                <a:srgbClr val="BC7DB7">
                  <a:alpha val="3000"/>
                </a:srgbClr>
              </a:gs>
            </a:gsLst>
            <a:lin ang="18900000" scaled="1"/>
          </a:gradFill>
          <a:ln/>
        </p:spPr>
      </p:sp>
      <p:sp>
        <p:nvSpPr>
          <p:cNvPr id="3" name="Text 1"/>
          <p:cNvSpPr/>
          <p:nvPr/>
        </p:nvSpPr>
        <p:spPr>
          <a:xfrm rot="5940000">
            <a:off x="367665" y="335915"/>
            <a:ext cx="558800" cy="594995"/>
          </a:xfrm>
          <a:prstGeom prst="rect">
            <a:avLst/>
          </a:prstGeom>
          <a:noFill/>
          <a:ln/>
        </p:spPr>
        <p:txBody>
          <a:bodyPr wrap="square" lIns="45720" tIns="91440" rIns="91440" bIns="45720" rtlCol="0" anchor="t"/>
          <a:lstStyle/>
          <a:p>
            <a:pPr>
              <a:lnSpc>
                <a:spcPct val="100000"/>
              </a:lnSpc>
            </a:pPr>
            <a:endParaRPr lang="en-US" sz="1600" dirty="0"/>
          </a:p>
        </p:txBody>
      </p:sp>
      <p:sp>
        <p:nvSpPr>
          <p:cNvPr id="4" name="Shape 2"/>
          <p:cNvSpPr/>
          <p:nvPr/>
        </p:nvSpPr>
        <p:spPr>
          <a:xfrm>
            <a:off x="4445" y="0"/>
            <a:ext cx="12187555" cy="6875780"/>
          </a:xfrm>
          <a:prstGeom prst="rect">
            <a:avLst/>
          </a:prstGeom>
          <a:gradFill flip="none" rotWithShape="1">
            <a:gsLst>
              <a:gs pos="0">
                <a:srgbClr val="D7B1D4"/>
              </a:gs>
              <a:gs pos="34000">
                <a:srgbClr val="BC7DB7"/>
              </a:gs>
              <a:gs pos="100000">
                <a:srgbClr val="30225F"/>
              </a:gs>
            </a:gsLst>
            <a:lin ang="13500000" scaled="1"/>
          </a:gradFill>
          <a:ln/>
        </p:spPr>
      </p:sp>
      <p:sp>
        <p:nvSpPr>
          <p:cNvPr id="5" name="Text 3"/>
          <p:cNvSpPr/>
          <p:nvPr/>
        </p:nvSpPr>
        <p:spPr>
          <a:xfrm>
            <a:off x="4445" y="0"/>
            <a:ext cx="12187555" cy="6875780"/>
          </a:xfrm>
          <a:prstGeom prst="rect">
            <a:avLst/>
          </a:prstGeom>
          <a:noFill/>
          <a:ln/>
        </p:spPr>
        <p:txBody>
          <a:bodyPr wrap="square" lIns="45720" tIns="91440" rIns="91440" bIns="45720" rtlCol="0" anchor="ctr"/>
          <a:lstStyle/>
          <a:p>
            <a:pPr>
              <a:lnSpc>
                <a:spcPct val="100000"/>
              </a:lnSpc>
            </a:pPr>
            <a:endParaRPr lang="en-US" sz="1600" dirty="0"/>
          </a:p>
        </p:txBody>
      </p:sp>
      <p:sp>
        <p:nvSpPr>
          <p:cNvPr id="6" name="Shape 4"/>
          <p:cNvSpPr/>
          <p:nvPr/>
        </p:nvSpPr>
        <p:spPr>
          <a:xfrm>
            <a:off x="852805" y="469900"/>
            <a:ext cx="106680" cy="106680"/>
          </a:xfrm>
          <a:prstGeom prst="ellipse">
            <a:avLst/>
          </a:prstGeom>
          <a:solidFill>
            <a:srgbClr val="FFFFFF"/>
          </a:solidFill>
          <a:ln/>
        </p:spPr>
      </p:sp>
      <p:sp>
        <p:nvSpPr>
          <p:cNvPr id="7" name="Text 5"/>
          <p:cNvSpPr/>
          <p:nvPr/>
        </p:nvSpPr>
        <p:spPr>
          <a:xfrm>
            <a:off x="852805" y="469900"/>
            <a:ext cx="106680" cy="106680"/>
          </a:xfrm>
          <a:prstGeom prst="rect">
            <a:avLst/>
          </a:prstGeom>
          <a:noFill/>
          <a:ln/>
        </p:spPr>
        <p:txBody>
          <a:bodyPr wrap="square" lIns="45720" tIns="91440" rIns="91440" bIns="45720" rtlCol="0" anchor="ctr"/>
          <a:lstStyle/>
          <a:p>
            <a:pPr>
              <a:lnSpc>
                <a:spcPct val="100000"/>
              </a:lnSpc>
            </a:pPr>
            <a:endParaRPr lang="en-US" sz="1600" dirty="0"/>
          </a:p>
        </p:txBody>
      </p:sp>
      <p:sp>
        <p:nvSpPr>
          <p:cNvPr id="8" name="Shape 6"/>
          <p:cNvSpPr/>
          <p:nvPr/>
        </p:nvSpPr>
        <p:spPr>
          <a:xfrm>
            <a:off x="1136650" y="469900"/>
            <a:ext cx="106680" cy="106680"/>
          </a:xfrm>
          <a:prstGeom prst="ellipse">
            <a:avLst/>
          </a:prstGeom>
          <a:solidFill>
            <a:srgbClr val="000000">
              <a:alpha val="0"/>
            </a:srgbClr>
          </a:solidFill>
          <a:ln w="19050">
            <a:solidFill>
              <a:srgbClr val="FFFFFF"/>
            </a:solidFill>
            <a:prstDash val="solid"/>
          </a:ln>
        </p:spPr>
      </p:sp>
      <p:sp>
        <p:nvSpPr>
          <p:cNvPr id="9" name="Text 7"/>
          <p:cNvSpPr/>
          <p:nvPr/>
        </p:nvSpPr>
        <p:spPr>
          <a:xfrm>
            <a:off x="1136650" y="469900"/>
            <a:ext cx="106680" cy="106680"/>
          </a:xfrm>
          <a:prstGeom prst="rect">
            <a:avLst/>
          </a:prstGeom>
          <a:noFill/>
          <a:ln/>
        </p:spPr>
        <p:txBody>
          <a:bodyPr wrap="square" lIns="45720" tIns="91440" rIns="91440" bIns="45720" rtlCol="0" anchor="ctr"/>
          <a:lstStyle/>
          <a:p>
            <a:pPr>
              <a:lnSpc>
                <a:spcPct val="100000"/>
              </a:lnSpc>
            </a:pPr>
            <a:endParaRPr lang="en-US" sz="1600" dirty="0"/>
          </a:p>
        </p:txBody>
      </p:sp>
      <p:sp>
        <p:nvSpPr>
          <p:cNvPr id="10" name="Shape 8"/>
          <p:cNvSpPr/>
          <p:nvPr/>
        </p:nvSpPr>
        <p:spPr>
          <a:xfrm>
            <a:off x="1420495" y="469900"/>
            <a:ext cx="106680" cy="106680"/>
          </a:xfrm>
          <a:prstGeom prst="ellipse">
            <a:avLst/>
          </a:prstGeom>
          <a:solidFill>
            <a:srgbClr val="FFFFFF"/>
          </a:solidFill>
          <a:ln/>
        </p:spPr>
      </p:sp>
      <p:sp>
        <p:nvSpPr>
          <p:cNvPr id="11" name="Text 9"/>
          <p:cNvSpPr/>
          <p:nvPr/>
        </p:nvSpPr>
        <p:spPr>
          <a:xfrm>
            <a:off x="1420495" y="469900"/>
            <a:ext cx="106680" cy="106680"/>
          </a:xfrm>
          <a:prstGeom prst="rect">
            <a:avLst/>
          </a:prstGeom>
          <a:noFill/>
          <a:ln/>
        </p:spPr>
        <p:txBody>
          <a:bodyPr wrap="square" lIns="45720" tIns="91440" rIns="91440" bIns="45720" rtlCol="0" anchor="ctr"/>
          <a:lstStyle/>
          <a:p>
            <a:pPr>
              <a:lnSpc>
                <a:spcPct val="100000"/>
              </a:lnSpc>
            </a:pPr>
            <a:endParaRPr lang="en-US" sz="1600" dirty="0"/>
          </a:p>
        </p:txBody>
      </p:sp>
      <p:sp>
        <p:nvSpPr>
          <p:cNvPr id="12" name="Shape 10"/>
          <p:cNvSpPr/>
          <p:nvPr/>
        </p:nvSpPr>
        <p:spPr>
          <a:xfrm>
            <a:off x="1704340" y="469900"/>
            <a:ext cx="106680" cy="106680"/>
          </a:xfrm>
          <a:prstGeom prst="ellipse">
            <a:avLst/>
          </a:prstGeom>
          <a:solidFill>
            <a:srgbClr val="000000">
              <a:alpha val="0"/>
            </a:srgbClr>
          </a:solidFill>
          <a:ln w="19050">
            <a:solidFill>
              <a:srgbClr val="FFFFFF"/>
            </a:solidFill>
            <a:prstDash val="solid"/>
          </a:ln>
        </p:spPr>
      </p:sp>
      <p:sp>
        <p:nvSpPr>
          <p:cNvPr id="13" name="Text 11"/>
          <p:cNvSpPr/>
          <p:nvPr/>
        </p:nvSpPr>
        <p:spPr>
          <a:xfrm>
            <a:off x="1704340" y="469900"/>
            <a:ext cx="106680" cy="106680"/>
          </a:xfrm>
          <a:prstGeom prst="rect">
            <a:avLst/>
          </a:prstGeom>
          <a:noFill/>
          <a:ln/>
        </p:spPr>
        <p:txBody>
          <a:bodyPr wrap="square" lIns="45720" tIns="91440" rIns="91440" bIns="45720" rtlCol="0" anchor="ctr"/>
          <a:lstStyle/>
          <a:p>
            <a:pPr>
              <a:lnSpc>
                <a:spcPct val="100000"/>
              </a:lnSpc>
            </a:pPr>
            <a:endParaRPr lang="en-US" sz="1600" dirty="0"/>
          </a:p>
        </p:txBody>
      </p:sp>
      <p:sp>
        <p:nvSpPr>
          <p:cNvPr id="14" name="Shape 12"/>
          <p:cNvSpPr/>
          <p:nvPr/>
        </p:nvSpPr>
        <p:spPr>
          <a:xfrm>
            <a:off x="1988185" y="469900"/>
            <a:ext cx="106680" cy="106680"/>
          </a:xfrm>
          <a:prstGeom prst="ellipse">
            <a:avLst/>
          </a:prstGeom>
          <a:solidFill>
            <a:srgbClr val="FFFFFF"/>
          </a:solidFill>
          <a:ln/>
        </p:spPr>
      </p:sp>
      <p:sp>
        <p:nvSpPr>
          <p:cNvPr id="15" name="Text 13"/>
          <p:cNvSpPr/>
          <p:nvPr/>
        </p:nvSpPr>
        <p:spPr>
          <a:xfrm>
            <a:off x="1988185" y="469900"/>
            <a:ext cx="106680" cy="106680"/>
          </a:xfrm>
          <a:prstGeom prst="rect">
            <a:avLst/>
          </a:prstGeom>
          <a:noFill/>
          <a:ln/>
        </p:spPr>
        <p:txBody>
          <a:bodyPr wrap="square" lIns="45720" tIns="91440" rIns="91440" bIns="45720" rtlCol="0" anchor="ctr"/>
          <a:lstStyle/>
          <a:p>
            <a:pPr>
              <a:lnSpc>
                <a:spcPct val="100000"/>
              </a:lnSpc>
            </a:pPr>
            <a:endParaRPr lang="en-US" sz="1600" dirty="0"/>
          </a:p>
        </p:txBody>
      </p:sp>
      <p:sp>
        <p:nvSpPr>
          <p:cNvPr id="16" name="Shape 14"/>
          <p:cNvSpPr/>
          <p:nvPr/>
        </p:nvSpPr>
        <p:spPr>
          <a:xfrm>
            <a:off x="2272030" y="469900"/>
            <a:ext cx="106680" cy="106680"/>
          </a:xfrm>
          <a:prstGeom prst="ellipse">
            <a:avLst/>
          </a:prstGeom>
          <a:solidFill>
            <a:srgbClr val="000000">
              <a:alpha val="0"/>
            </a:srgbClr>
          </a:solidFill>
          <a:ln w="19050">
            <a:solidFill>
              <a:srgbClr val="FFFFFF"/>
            </a:solidFill>
            <a:prstDash val="solid"/>
          </a:ln>
        </p:spPr>
      </p:sp>
      <p:sp>
        <p:nvSpPr>
          <p:cNvPr id="17" name="Text 15"/>
          <p:cNvSpPr/>
          <p:nvPr/>
        </p:nvSpPr>
        <p:spPr>
          <a:xfrm>
            <a:off x="2272030" y="469900"/>
            <a:ext cx="106680" cy="106680"/>
          </a:xfrm>
          <a:prstGeom prst="rect">
            <a:avLst/>
          </a:prstGeom>
          <a:noFill/>
          <a:ln/>
        </p:spPr>
        <p:txBody>
          <a:bodyPr wrap="square" lIns="45720" tIns="91440" rIns="91440" bIns="45720" rtlCol="0" anchor="ctr"/>
          <a:lstStyle/>
          <a:p>
            <a:pPr>
              <a:lnSpc>
                <a:spcPct val="100000"/>
              </a:lnSpc>
            </a:pPr>
            <a:endParaRPr lang="en-US" sz="1600" dirty="0"/>
          </a:p>
        </p:txBody>
      </p:sp>
      <p:sp>
        <p:nvSpPr>
          <p:cNvPr id="18" name="Shape 16"/>
          <p:cNvSpPr/>
          <p:nvPr/>
        </p:nvSpPr>
        <p:spPr>
          <a:xfrm>
            <a:off x="11456035" y="381635"/>
            <a:ext cx="351155" cy="43815"/>
          </a:xfrm>
          <a:prstGeom prst="roundRect">
            <a:avLst>
              <a:gd name="adj" fmla="val 50000"/>
            </a:avLst>
          </a:prstGeom>
          <a:solidFill>
            <a:srgbClr val="FFFFFF"/>
          </a:solidFill>
          <a:ln/>
        </p:spPr>
      </p:sp>
      <p:sp>
        <p:nvSpPr>
          <p:cNvPr id="19" name="Text 17"/>
          <p:cNvSpPr/>
          <p:nvPr/>
        </p:nvSpPr>
        <p:spPr>
          <a:xfrm>
            <a:off x="11456035" y="381635"/>
            <a:ext cx="351155" cy="43815"/>
          </a:xfrm>
          <a:prstGeom prst="rect">
            <a:avLst/>
          </a:prstGeom>
          <a:noFill/>
          <a:ln/>
        </p:spPr>
        <p:txBody>
          <a:bodyPr wrap="square" lIns="45720" tIns="91440" rIns="91440" bIns="45720" rtlCol="0" anchor="ctr"/>
          <a:lstStyle/>
          <a:p>
            <a:pPr>
              <a:lnSpc>
                <a:spcPct val="100000"/>
              </a:lnSpc>
            </a:pPr>
            <a:endParaRPr lang="en-US" sz="1600" dirty="0"/>
          </a:p>
        </p:txBody>
      </p:sp>
      <p:sp>
        <p:nvSpPr>
          <p:cNvPr id="20" name="Shape 18"/>
          <p:cNvSpPr/>
          <p:nvPr/>
        </p:nvSpPr>
        <p:spPr>
          <a:xfrm>
            <a:off x="11456035" y="501650"/>
            <a:ext cx="351155" cy="43815"/>
          </a:xfrm>
          <a:prstGeom prst="roundRect">
            <a:avLst>
              <a:gd name="adj" fmla="val 50000"/>
            </a:avLst>
          </a:prstGeom>
          <a:solidFill>
            <a:srgbClr val="FFFFFF"/>
          </a:solidFill>
          <a:ln/>
        </p:spPr>
      </p:sp>
      <p:sp>
        <p:nvSpPr>
          <p:cNvPr id="21" name="Text 19"/>
          <p:cNvSpPr/>
          <p:nvPr/>
        </p:nvSpPr>
        <p:spPr>
          <a:xfrm>
            <a:off x="11456035" y="501650"/>
            <a:ext cx="351155" cy="43815"/>
          </a:xfrm>
          <a:prstGeom prst="rect">
            <a:avLst/>
          </a:prstGeom>
          <a:noFill/>
          <a:ln/>
        </p:spPr>
        <p:txBody>
          <a:bodyPr wrap="square" lIns="45720" tIns="91440" rIns="91440" bIns="45720" rtlCol="0" anchor="ctr"/>
          <a:lstStyle/>
          <a:p>
            <a:pPr>
              <a:lnSpc>
                <a:spcPct val="100000"/>
              </a:lnSpc>
            </a:pPr>
            <a:endParaRPr lang="en-US" sz="1600" dirty="0"/>
          </a:p>
        </p:txBody>
      </p:sp>
      <p:sp>
        <p:nvSpPr>
          <p:cNvPr id="22" name="Shape 20"/>
          <p:cNvSpPr/>
          <p:nvPr/>
        </p:nvSpPr>
        <p:spPr>
          <a:xfrm>
            <a:off x="11456035" y="621665"/>
            <a:ext cx="351155" cy="43815"/>
          </a:xfrm>
          <a:prstGeom prst="roundRect">
            <a:avLst>
              <a:gd name="adj" fmla="val 50000"/>
            </a:avLst>
          </a:prstGeom>
          <a:solidFill>
            <a:srgbClr val="FFFFFF"/>
          </a:solidFill>
          <a:ln/>
        </p:spPr>
      </p:sp>
      <p:sp>
        <p:nvSpPr>
          <p:cNvPr id="23" name="Text 21"/>
          <p:cNvSpPr/>
          <p:nvPr/>
        </p:nvSpPr>
        <p:spPr>
          <a:xfrm>
            <a:off x="11456035" y="621665"/>
            <a:ext cx="351155" cy="43815"/>
          </a:xfrm>
          <a:prstGeom prst="rect">
            <a:avLst/>
          </a:prstGeom>
          <a:noFill/>
          <a:ln/>
        </p:spPr>
        <p:txBody>
          <a:bodyPr wrap="square" lIns="45720" tIns="91440" rIns="91440" bIns="45720" rtlCol="0" anchor="ctr"/>
          <a:lstStyle/>
          <a:p>
            <a:pPr>
              <a:lnSpc>
                <a:spcPct val="100000"/>
              </a:lnSpc>
            </a:pPr>
            <a:endParaRPr lang="en-US" sz="1600" dirty="0"/>
          </a:p>
        </p:txBody>
      </p:sp>
      <p:sp>
        <p:nvSpPr>
          <p:cNvPr id="24" name="Shape 22"/>
          <p:cNvSpPr/>
          <p:nvPr/>
        </p:nvSpPr>
        <p:spPr>
          <a:xfrm>
            <a:off x="1727190" y="6306820"/>
            <a:ext cx="10080000" cy="0"/>
          </a:xfrm>
          <a:prstGeom prst="line">
            <a:avLst/>
          </a:prstGeom>
          <a:noFill/>
          <a:ln w="19050">
            <a:solidFill>
              <a:srgbClr val="FFFFFF"/>
            </a:solidFill>
            <a:prstDash val="solid"/>
            <a:headEnd type="none"/>
            <a:tailEnd type="none"/>
          </a:ln>
        </p:spPr>
      </p:sp>
      <p:sp>
        <p:nvSpPr>
          <p:cNvPr id="25" name="Shape 23"/>
          <p:cNvSpPr/>
          <p:nvPr/>
        </p:nvSpPr>
        <p:spPr>
          <a:xfrm>
            <a:off x="852805" y="6177280"/>
            <a:ext cx="259080" cy="259080"/>
          </a:xfrm>
          <a:prstGeom prst="ellipse">
            <a:avLst/>
          </a:prstGeom>
          <a:solidFill>
            <a:srgbClr val="FFFFFF"/>
          </a:solidFill>
          <a:ln/>
        </p:spPr>
      </p:sp>
      <p:sp>
        <p:nvSpPr>
          <p:cNvPr id="26" name="Text 24"/>
          <p:cNvSpPr/>
          <p:nvPr/>
        </p:nvSpPr>
        <p:spPr>
          <a:xfrm>
            <a:off x="852805" y="6177280"/>
            <a:ext cx="259080" cy="259080"/>
          </a:xfrm>
          <a:prstGeom prst="rect">
            <a:avLst/>
          </a:prstGeom>
          <a:noFill/>
          <a:ln/>
        </p:spPr>
        <p:txBody>
          <a:bodyPr wrap="square" lIns="45720" tIns="91440" rIns="91440" bIns="45720" rtlCol="0" anchor="ctr"/>
          <a:lstStyle/>
          <a:p>
            <a:pPr>
              <a:lnSpc>
                <a:spcPct val="100000"/>
              </a:lnSpc>
            </a:pPr>
            <a:endParaRPr lang="en-US" sz="1600" dirty="0"/>
          </a:p>
        </p:txBody>
      </p:sp>
      <p:sp>
        <p:nvSpPr>
          <p:cNvPr id="27" name="Shape 25"/>
          <p:cNvSpPr/>
          <p:nvPr/>
        </p:nvSpPr>
        <p:spPr>
          <a:xfrm>
            <a:off x="979805" y="6177280"/>
            <a:ext cx="259080" cy="259080"/>
          </a:xfrm>
          <a:prstGeom prst="ellipse">
            <a:avLst/>
          </a:prstGeom>
          <a:solidFill>
            <a:srgbClr val="000000">
              <a:alpha val="0"/>
            </a:srgbClr>
          </a:solidFill>
          <a:ln w="19050">
            <a:solidFill>
              <a:srgbClr val="FFFFFF"/>
            </a:solidFill>
            <a:prstDash val="solid"/>
          </a:ln>
        </p:spPr>
      </p:sp>
      <p:sp>
        <p:nvSpPr>
          <p:cNvPr id="28" name="Text 26"/>
          <p:cNvSpPr/>
          <p:nvPr/>
        </p:nvSpPr>
        <p:spPr>
          <a:xfrm>
            <a:off x="979805" y="6177280"/>
            <a:ext cx="259080" cy="259080"/>
          </a:xfrm>
          <a:prstGeom prst="rect">
            <a:avLst/>
          </a:prstGeom>
          <a:noFill/>
          <a:ln/>
        </p:spPr>
        <p:txBody>
          <a:bodyPr wrap="square" lIns="45720" tIns="91440" rIns="91440" bIns="45720" rtlCol="0" anchor="ctr"/>
          <a:lstStyle/>
          <a:p>
            <a:pPr>
              <a:lnSpc>
                <a:spcPct val="100000"/>
              </a:lnSpc>
            </a:pPr>
            <a:endParaRPr lang="en-US" sz="1600" dirty="0"/>
          </a:p>
        </p:txBody>
      </p:sp>
      <p:sp>
        <p:nvSpPr>
          <p:cNvPr id="29" name="Shape 27"/>
          <p:cNvSpPr/>
          <p:nvPr/>
        </p:nvSpPr>
        <p:spPr>
          <a:xfrm>
            <a:off x="541655" y="2687320"/>
            <a:ext cx="11172825" cy="2306955"/>
          </a:xfrm>
          <a:prstGeom prst="rect">
            <a:avLst/>
          </a:prstGeom>
          <a:solidFill>
            <a:srgbClr val="000000">
              <a:alpha val="0"/>
            </a:srgbClr>
          </a:solidFill>
          <a:ln/>
        </p:spPr>
      </p:sp>
      <p:sp>
        <p:nvSpPr>
          <p:cNvPr id="30" name="Text 28"/>
          <p:cNvSpPr/>
          <p:nvPr/>
        </p:nvSpPr>
        <p:spPr>
          <a:xfrm>
            <a:off x="541655" y="2687320"/>
            <a:ext cx="11172825" cy="2306955"/>
          </a:xfrm>
          <a:prstGeom prst="rect">
            <a:avLst/>
          </a:prstGeom>
          <a:noFill/>
          <a:ln/>
        </p:spPr>
        <p:txBody>
          <a:bodyPr wrap="square" lIns="45720" tIns="91440" rIns="91440" bIns="45720" rtlCol="0" anchor="t"/>
          <a:lstStyle/>
          <a:p>
            <a:pPr algn="ctr">
              <a:lnSpc>
                <a:spcPct val="100000"/>
              </a:lnSpc>
            </a:pPr>
            <a:r>
              <a:rPr lang="en-US" sz="7200" b="1" dirty="0">
                <a:solidFill>
                  <a:srgbClr val="FFFFFF"/>
                </a:solidFill>
                <a:latin typeface="MiSans" pitchFamily="34" charset="0"/>
                <a:ea typeface="MiSans" pitchFamily="34" charset="-122"/>
                <a:cs typeface="MiSans" pitchFamily="34" charset="-120"/>
              </a:rPr>
              <a:t>Introduction &amp; Core Offer</a:t>
            </a:r>
            <a:endParaRPr lang="en-US" sz="1600" dirty="0"/>
          </a:p>
        </p:txBody>
      </p:sp>
      <p:sp>
        <p:nvSpPr>
          <p:cNvPr id="31" name="Text 29"/>
          <p:cNvSpPr/>
          <p:nvPr/>
        </p:nvSpPr>
        <p:spPr>
          <a:xfrm>
            <a:off x="2515235" y="1350010"/>
            <a:ext cx="7161530" cy="1198880"/>
          </a:xfrm>
          <a:prstGeom prst="rect">
            <a:avLst/>
          </a:prstGeom>
          <a:noFill/>
          <a:ln/>
        </p:spPr>
        <p:txBody>
          <a:bodyPr wrap="square" lIns="91440" tIns="45720" rIns="91440" bIns="45720" rtlCol="0" anchor="t">
            <a:spAutoFit/>
          </a:bodyPr>
          <a:lstStyle/>
          <a:p>
            <a:pPr algn="ctr">
              <a:lnSpc>
                <a:spcPct val="100000"/>
              </a:lnSpc>
            </a:pPr>
            <a:r>
              <a:rPr lang="en-US" sz="7200" dirty="0">
                <a:solidFill>
                  <a:srgbClr val="FFFFFF"/>
                </a:solidFill>
                <a:latin typeface="MiSans" pitchFamily="34" charset="0"/>
                <a:ea typeface="MiSans" pitchFamily="34" charset="-122"/>
                <a:cs typeface="MiSans" pitchFamily="34" charset="-120"/>
              </a:rPr>
              <a:t>01</a:t>
            </a:r>
            <a:endParaRPr lang="en-US" sz="1600"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rot="5940000">
            <a:off x="292735" y="295275"/>
            <a:ext cx="558800" cy="558800"/>
          </a:xfrm>
          <a:prstGeom prst="donut">
            <a:avLst/>
          </a:prstGeom>
          <a:gradFill flip="none" rotWithShape="1">
            <a:gsLst>
              <a:gs pos="0">
                <a:srgbClr val="402E7F"/>
              </a:gs>
              <a:gs pos="54000">
                <a:srgbClr val="BC7DB7">
                  <a:alpha val="3000"/>
                </a:srgbClr>
              </a:gs>
              <a:gs pos="100000">
                <a:srgbClr val="BC7DB7">
                  <a:alpha val="3000"/>
                </a:srgbClr>
              </a:gs>
            </a:gsLst>
            <a:lin ang="18900000" scaled="1"/>
          </a:gradFill>
          <a:ln/>
        </p:spPr>
      </p:sp>
      <p:sp>
        <p:nvSpPr>
          <p:cNvPr id="3" name="Text 1"/>
          <p:cNvSpPr/>
          <p:nvPr/>
        </p:nvSpPr>
        <p:spPr>
          <a:xfrm rot="5940000">
            <a:off x="292735" y="295275"/>
            <a:ext cx="558800" cy="558800"/>
          </a:xfrm>
          <a:prstGeom prst="rect">
            <a:avLst/>
          </a:prstGeom>
          <a:noFill/>
          <a:ln/>
        </p:spPr>
        <p:txBody>
          <a:bodyPr wrap="square" lIns="45720" tIns="91440" rIns="91440" bIns="45720" rtlCol="0" anchor="t"/>
          <a:lstStyle/>
          <a:p>
            <a:pPr>
              <a:lnSpc>
                <a:spcPct val="100000"/>
              </a:lnSpc>
            </a:pPr>
            <a:endParaRPr lang="en-US" sz="1600" dirty="0"/>
          </a:p>
        </p:txBody>
      </p:sp>
      <p:sp>
        <p:nvSpPr>
          <p:cNvPr id="4" name="Shape 2"/>
          <p:cNvSpPr/>
          <p:nvPr/>
        </p:nvSpPr>
        <p:spPr>
          <a:xfrm>
            <a:off x="-317" y="1315085"/>
            <a:ext cx="12219305" cy="2346960"/>
          </a:xfrm>
          <a:prstGeom prst="rect">
            <a:avLst/>
          </a:prstGeom>
          <a:solidFill>
            <a:srgbClr val="533D78"/>
          </a:solidFill>
          <a:ln/>
        </p:spPr>
      </p:sp>
      <p:sp>
        <p:nvSpPr>
          <p:cNvPr id="5" name="Text 3"/>
          <p:cNvSpPr/>
          <p:nvPr/>
        </p:nvSpPr>
        <p:spPr>
          <a:xfrm>
            <a:off x="-317" y="1315085"/>
            <a:ext cx="12219305" cy="2346960"/>
          </a:xfrm>
          <a:prstGeom prst="rect">
            <a:avLst/>
          </a:prstGeom>
          <a:noFill/>
          <a:ln/>
        </p:spPr>
        <p:txBody>
          <a:bodyPr wrap="square" lIns="45720" tIns="91440" rIns="91440" bIns="45720" rtlCol="0" anchor="ctr"/>
          <a:lstStyle/>
          <a:p>
            <a:pPr>
              <a:lnSpc>
                <a:spcPct val="100000"/>
              </a:lnSpc>
            </a:pPr>
            <a:endParaRPr lang="en-US" sz="1600" dirty="0"/>
          </a:p>
        </p:txBody>
      </p:sp>
      <p:sp>
        <p:nvSpPr>
          <p:cNvPr id="6" name="Shape 4"/>
          <p:cNvSpPr/>
          <p:nvPr/>
        </p:nvSpPr>
        <p:spPr>
          <a:xfrm>
            <a:off x="137160" y="6585585"/>
            <a:ext cx="163338" cy="153035"/>
          </a:xfrm>
          <a:prstGeom prst="rect">
            <a:avLst/>
          </a:prstGeom>
          <a:solidFill>
            <a:srgbClr val="402E7F"/>
          </a:solidFill>
          <a:ln/>
        </p:spPr>
      </p:sp>
      <p:sp>
        <p:nvSpPr>
          <p:cNvPr id="7" name="Text 5"/>
          <p:cNvSpPr/>
          <p:nvPr/>
        </p:nvSpPr>
        <p:spPr>
          <a:xfrm>
            <a:off x="137160" y="6585585"/>
            <a:ext cx="163338" cy="153035"/>
          </a:xfrm>
          <a:prstGeom prst="rect">
            <a:avLst/>
          </a:prstGeom>
          <a:noFill/>
          <a:ln/>
        </p:spPr>
        <p:txBody>
          <a:bodyPr wrap="square" lIns="45720" tIns="91440" rIns="91440" bIns="45720" rtlCol="0" anchor="ctr"/>
          <a:lstStyle/>
          <a:p>
            <a:pPr>
              <a:lnSpc>
                <a:spcPct val="100000"/>
              </a:lnSpc>
            </a:pPr>
            <a:endParaRPr lang="en-US" sz="1600" dirty="0"/>
          </a:p>
        </p:txBody>
      </p:sp>
      <p:sp>
        <p:nvSpPr>
          <p:cNvPr id="8" name="Shape 6"/>
          <p:cNvSpPr/>
          <p:nvPr/>
        </p:nvSpPr>
        <p:spPr>
          <a:xfrm>
            <a:off x="411091" y="6585585"/>
            <a:ext cx="163338" cy="153035"/>
          </a:xfrm>
          <a:prstGeom prst="rect">
            <a:avLst/>
          </a:prstGeom>
          <a:solidFill>
            <a:srgbClr val="402E7F"/>
          </a:solidFill>
          <a:ln/>
        </p:spPr>
      </p:sp>
      <p:sp>
        <p:nvSpPr>
          <p:cNvPr id="9" name="Text 7"/>
          <p:cNvSpPr/>
          <p:nvPr/>
        </p:nvSpPr>
        <p:spPr>
          <a:xfrm>
            <a:off x="411091" y="6585585"/>
            <a:ext cx="163338" cy="153035"/>
          </a:xfrm>
          <a:prstGeom prst="rect">
            <a:avLst/>
          </a:prstGeom>
          <a:noFill/>
          <a:ln/>
        </p:spPr>
        <p:txBody>
          <a:bodyPr wrap="square" lIns="45720" tIns="91440" rIns="91440" bIns="45720" rtlCol="0" anchor="ctr"/>
          <a:lstStyle/>
          <a:p>
            <a:pPr>
              <a:lnSpc>
                <a:spcPct val="100000"/>
              </a:lnSpc>
            </a:pPr>
            <a:endParaRPr lang="en-US" sz="1600" dirty="0"/>
          </a:p>
        </p:txBody>
      </p:sp>
      <p:sp>
        <p:nvSpPr>
          <p:cNvPr id="10" name="Shape 8"/>
          <p:cNvSpPr/>
          <p:nvPr/>
        </p:nvSpPr>
        <p:spPr>
          <a:xfrm>
            <a:off x="685022" y="6585585"/>
            <a:ext cx="163338" cy="153035"/>
          </a:xfrm>
          <a:prstGeom prst="rect">
            <a:avLst/>
          </a:prstGeom>
          <a:solidFill>
            <a:srgbClr val="402E7F"/>
          </a:solidFill>
          <a:ln/>
        </p:spPr>
      </p:sp>
      <p:sp>
        <p:nvSpPr>
          <p:cNvPr id="11" name="Text 9"/>
          <p:cNvSpPr/>
          <p:nvPr/>
        </p:nvSpPr>
        <p:spPr>
          <a:xfrm>
            <a:off x="685022" y="6585585"/>
            <a:ext cx="163338" cy="153035"/>
          </a:xfrm>
          <a:prstGeom prst="rect">
            <a:avLst/>
          </a:prstGeom>
          <a:noFill/>
          <a:ln/>
        </p:spPr>
        <p:txBody>
          <a:bodyPr wrap="square" lIns="45720" tIns="91440" rIns="91440" bIns="45720" rtlCol="0" anchor="ctr"/>
          <a:lstStyle/>
          <a:p>
            <a:pPr>
              <a:lnSpc>
                <a:spcPct val="100000"/>
              </a:lnSpc>
            </a:pPr>
            <a:endParaRPr lang="en-US" sz="1600" dirty="0"/>
          </a:p>
        </p:txBody>
      </p:sp>
      <p:sp>
        <p:nvSpPr>
          <p:cNvPr id="12" name="Shape 10"/>
          <p:cNvSpPr/>
          <p:nvPr/>
        </p:nvSpPr>
        <p:spPr>
          <a:xfrm rot="2100000">
            <a:off x="11135360" y="2754630"/>
            <a:ext cx="824865" cy="824865"/>
          </a:xfrm>
          <a:custGeom>
            <a:avLst/>
            <a:gdLst/>
            <a:ahLst/>
            <a:cxnLst/>
            <a:rect l="l" t="t" r="r" b="b"/>
            <a:pathLst>
              <a:path w="824865" h="824865">
                <a:moveTo>
                  <a:pt x="302210" y="810474"/>
                </a:moveTo>
                <a:cubicBezTo>
                  <a:pt x="302210" y="810474"/>
                  <a:pt x="302210" y="810474"/>
                  <a:pt x="522654" y="810474"/>
                </a:cubicBezTo>
                <a:cubicBezTo>
                  <a:pt x="487932" y="820068"/>
                  <a:pt x="450788" y="824865"/>
                  <a:pt x="412028" y="824865"/>
                </a:cubicBezTo>
                <a:cubicBezTo>
                  <a:pt x="374077" y="824865"/>
                  <a:pt x="336932" y="820068"/>
                  <a:pt x="302210" y="810474"/>
                </a:cubicBezTo>
                <a:close/>
                <a:moveTo>
                  <a:pt x="205398" y="769264"/>
                </a:moveTo>
                <a:lnTo>
                  <a:pt x="618812" y="769264"/>
                </a:lnTo>
                <a:cubicBezTo>
                  <a:pt x="601889" y="778831"/>
                  <a:pt x="584965" y="787600"/>
                  <a:pt x="566430" y="794775"/>
                </a:cubicBezTo>
                <a:cubicBezTo>
                  <a:pt x="566430" y="794775"/>
                  <a:pt x="566430" y="794775"/>
                  <a:pt x="256974" y="794775"/>
                </a:cubicBezTo>
                <a:cubicBezTo>
                  <a:pt x="239245" y="787600"/>
                  <a:pt x="221516" y="778831"/>
                  <a:pt x="205398" y="769264"/>
                </a:cubicBezTo>
                <a:close/>
                <a:moveTo>
                  <a:pt x="147180" y="728707"/>
                </a:moveTo>
                <a:lnTo>
                  <a:pt x="677030" y="728707"/>
                </a:lnTo>
                <a:cubicBezTo>
                  <a:pt x="665740" y="737528"/>
                  <a:pt x="654449" y="745546"/>
                  <a:pt x="643159" y="753564"/>
                </a:cubicBezTo>
                <a:cubicBezTo>
                  <a:pt x="643159" y="753564"/>
                  <a:pt x="643159" y="753564"/>
                  <a:pt x="181052" y="753564"/>
                </a:cubicBezTo>
                <a:cubicBezTo>
                  <a:pt x="168955" y="745546"/>
                  <a:pt x="157664" y="737528"/>
                  <a:pt x="147180" y="728707"/>
                </a:cubicBezTo>
                <a:close/>
                <a:moveTo>
                  <a:pt x="105316" y="687497"/>
                </a:moveTo>
                <a:lnTo>
                  <a:pt x="718895" y="687497"/>
                </a:lnTo>
                <a:cubicBezTo>
                  <a:pt x="710832" y="696491"/>
                  <a:pt x="702769" y="705485"/>
                  <a:pt x="693900" y="713662"/>
                </a:cubicBezTo>
                <a:cubicBezTo>
                  <a:pt x="693900" y="713662"/>
                  <a:pt x="693900" y="713662"/>
                  <a:pt x="130310" y="713662"/>
                </a:cubicBezTo>
                <a:cubicBezTo>
                  <a:pt x="121441" y="705485"/>
                  <a:pt x="112572" y="696491"/>
                  <a:pt x="105316" y="687497"/>
                </a:cubicBezTo>
                <a:close/>
                <a:moveTo>
                  <a:pt x="73263" y="647595"/>
                </a:moveTo>
                <a:lnTo>
                  <a:pt x="751601" y="647595"/>
                </a:lnTo>
                <a:cubicBezTo>
                  <a:pt x="745149" y="656415"/>
                  <a:pt x="739503" y="664433"/>
                  <a:pt x="732243" y="672452"/>
                </a:cubicBezTo>
                <a:cubicBezTo>
                  <a:pt x="732243" y="672452"/>
                  <a:pt x="732243" y="672452"/>
                  <a:pt x="91814" y="672452"/>
                </a:cubicBezTo>
                <a:cubicBezTo>
                  <a:pt x="85362" y="664433"/>
                  <a:pt x="78909" y="656415"/>
                  <a:pt x="73263" y="647595"/>
                </a:cubicBezTo>
                <a:close/>
                <a:moveTo>
                  <a:pt x="48406" y="606384"/>
                </a:moveTo>
                <a:lnTo>
                  <a:pt x="776459" y="606384"/>
                </a:lnTo>
                <a:cubicBezTo>
                  <a:pt x="771621" y="615153"/>
                  <a:pt x="766784" y="623923"/>
                  <a:pt x="761140" y="631895"/>
                </a:cubicBezTo>
                <a:cubicBezTo>
                  <a:pt x="761140" y="631895"/>
                  <a:pt x="761140" y="631895"/>
                  <a:pt x="62918" y="631895"/>
                </a:cubicBezTo>
                <a:cubicBezTo>
                  <a:pt x="58081" y="623923"/>
                  <a:pt x="53243" y="615153"/>
                  <a:pt x="48406" y="606384"/>
                </a:cubicBezTo>
                <a:close/>
                <a:moveTo>
                  <a:pt x="28782" y="565827"/>
                </a:moveTo>
                <a:lnTo>
                  <a:pt x="794774" y="565827"/>
                </a:lnTo>
                <a:cubicBezTo>
                  <a:pt x="791549" y="573846"/>
                  <a:pt x="787518" y="582666"/>
                  <a:pt x="783486" y="590685"/>
                </a:cubicBezTo>
                <a:cubicBezTo>
                  <a:pt x="783486" y="590685"/>
                  <a:pt x="783486" y="590685"/>
                  <a:pt x="40070" y="590685"/>
                </a:cubicBezTo>
                <a:cubicBezTo>
                  <a:pt x="36038" y="582666"/>
                  <a:pt x="32813" y="573846"/>
                  <a:pt x="28782" y="565827"/>
                </a:cubicBezTo>
                <a:close/>
                <a:moveTo>
                  <a:pt x="15045" y="524617"/>
                </a:moveTo>
                <a:lnTo>
                  <a:pt x="809166" y="524617"/>
                </a:lnTo>
                <a:cubicBezTo>
                  <a:pt x="806747" y="533611"/>
                  <a:pt x="803522" y="542606"/>
                  <a:pt x="800298" y="550782"/>
                </a:cubicBezTo>
                <a:cubicBezTo>
                  <a:pt x="800298" y="550782"/>
                  <a:pt x="800298" y="550782"/>
                  <a:pt x="23107" y="550782"/>
                </a:cubicBezTo>
                <a:cubicBezTo>
                  <a:pt x="19882" y="542606"/>
                  <a:pt x="17464" y="533611"/>
                  <a:pt x="15045" y="524617"/>
                </a:cubicBezTo>
                <a:close/>
                <a:moveTo>
                  <a:pt x="5233" y="484715"/>
                </a:moveTo>
                <a:lnTo>
                  <a:pt x="818323" y="484715"/>
                </a:lnTo>
                <a:cubicBezTo>
                  <a:pt x="816710" y="492733"/>
                  <a:pt x="815097" y="501553"/>
                  <a:pt x="813483" y="509572"/>
                </a:cubicBezTo>
                <a:cubicBezTo>
                  <a:pt x="813483" y="509572"/>
                  <a:pt x="813483" y="509572"/>
                  <a:pt x="10879" y="509572"/>
                </a:cubicBezTo>
                <a:cubicBezTo>
                  <a:pt x="9266" y="501553"/>
                  <a:pt x="6846" y="492733"/>
                  <a:pt x="5233" y="484715"/>
                </a:cubicBezTo>
                <a:close/>
                <a:moveTo>
                  <a:pt x="654" y="443504"/>
                </a:moveTo>
                <a:lnTo>
                  <a:pt x="824211" y="443504"/>
                </a:lnTo>
                <a:cubicBezTo>
                  <a:pt x="823404" y="452274"/>
                  <a:pt x="822597" y="461043"/>
                  <a:pt x="820984" y="469016"/>
                </a:cubicBezTo>
                <a:cubicBezTo>
                  <a:pt x="820984" y="469016"/>
                  <a:pt x="820984" y="469016"/>
                  <a:pt x="3880" y="469016"/>
                </a:cubicBezTo>
                <a:cubicBezTo>
                  <a:pt x="2267" y="461043"/>
                  <a:pt x="1461" y="452274"/>
                  <a:pt x="654" y="443504"/>
                </a:cubicBezTo>
                <a:close/>
                <a:moveTo>
                  <a:pt x="0" y="402948"/>
                </a:moveTo>
                <a:cubicBezTo>
                  <a:pt x="0" y="402948"/>
                  <a:pt x="0" y="402948"/>
                  <a:pt x="824865" y="402948"/>
                </a:cubicBezTo>
                <a:cubicBezTo>
                  <a:pt x="824865" y="406218"/>
                  <a:pt x="824865" y="408671"/>
                  <a:pt x="824865" y="411942"/>
                </a:cubicBezTo>
                <a:cubicBezTo>
                  <a:pt x="824865" y="417666"/>
                  <a:pt x="824865" y="423389"/>
                  <a:pt x="824865" y="429113"/>
                </a:cubicBezTo>
                <a:cubicBezTo>
                  <a:pt x="824865" y="429113"/>
                  <a:pt x="824865" y="429113"/>
                  <a:pt x="0" y="429113"/>
                </a:cubicBezTo>
                <a:cubicBezTo>
                  <a:pt x="0" y="423389"/>
                  <a:pt x="0" y="417666"/>
                  <a:pt x="0" y="411942"/>
                </a:cubicBezTo>
                <a:cubicBezTo>
                  <a:pt x="0" y="408671"/>
                  <a:pt x="0" y="406218"/>
                  <a:pt x="0" y="402948"/>
                </a:cubicBezTo>
                <a:close/>
                <a:moveTo>
                  <a:pt x="2267" y="361737"/>
                </a:moveTo>
                <a:lnTo>
                  <a:pt x="821791" y="361737"/>
                </a:lnTo>
                <a:cubicBezTo>
                  <a:pt x="823404" y="370731"/>
                  <a:pt x="823404" y="378908"/>
                  <a:pt x="824211" y="387903"/>
                </a:cubicBezTo>
                <a:cubicBezTo>
                  <a:pt x="824211" y="387903"/>
                  <a:pt x="824211" y="387903"/>
                  <a:pt x="654" y="387903"/>
                </a:cubicBezTo>
                <a:cubicBezTo>
                  <a:pt x="654" y="378908"/>
                  <a:pt x="1461" y="370731"/>
                  <a:pt x="2267" y="361737"/>
                </a:cubicBezTo>
                <a:close/>
                <a:moveTo>
                  <a:pt x="9416" y="321835"/>
                </a:moveTo>
                <a:lnTo>
                  <a:pt x="814795" y="321835"/>
                </a:lnTo>
                <a:cubicBezTo>
                  <a:pt x="816407" y="329807"/>
                  <a:pt x="818020" y="338577"/>
                  <a:pt x="819632" y="347347"/>
                </a:cubicBezTo>
                <a:cubicBezTo>
                  <a:pt x="819632" y="347347"/>
                  <a:pt x="819632" y="347347"/>
                  <a:pt x="4579" y="347347"/>
                </a:cubicBezTo>
                <a:cubicBezTo>
                  <a:pt x="6191" y="338577"/>
                  <a:pt x="7803" y="329807"/>
                  <a:pt x="9416" y="321835"/>
                </a:cubicBezTo>
                <a:close/>
                <a:moveTo>
                  <a:pt x="20993" y="280624"/>
                </a:moveTo>
                <a:lnTo>
                  <a:pt x="803872" y="280624"/>
                </a:lnTo>
                <a:cubicBezTo>
                  <a:pt x="806290" y="289394"/>
                  <a:pt x="808709" y="297366"/>
                  <a:pt x="811128" y="306136"/>
                </a:cubicBezTo>
                <a:cubicBezTo>
                  <a:pt x="811128" y="306136"/>
                  <a:pt x="811128" y="306136"/>
                  <a:pt x="13737" y="306136"/>
                </a:cubicBezTo>
                <a:cubicBezTo>
                  <a:pt x="15349" y="297366"/>
                  <a:pt x="18574" y="289394"/>
                  <a:pt x="20993" y="280624"/>
                </a:cubicBezTo>
                <a:close/>
                <a:moveTo>
                  <a:pt x="36650" y="240068"/>
                </a:moveTo>
                <a:lnTo>
                  <a:pt x="786753" y="240068"/>
                </a:lnTo>
                <a:cubicBezTo>
                  <a:pt x="790786" y="248245"/>
                  <a:pt x="794819" y="257239"/>
                  <a:pt x="798045" y="266233"/>
                </a:cubicBezTo>
                <a:cubicBezTo>
                  <a:pt x="798045" y="266233"/>
                  <a:pt x="798045" y="266233"/>
                  <a:pt x="26165" y="266233"/>
                </a:cubicBezTo>
                <a:cubicBezTo>
                  <a:pt x="29391" y="257239"/>
                  <a:pt x="32617" y="248245"/>
                  <a:pt x="36650" y="240068"/>
                </a:cubicBezTo>
                <a:close/>
                <a:moveTo>
                  <a:pt x="58992" y="198858"/>
                </a:moveTo>
                <a:lnTo>
                  <a:pt x="766024" y="198858"/>
                </a:lnTo>
                <a:cubicBezTo>
                  <a:pt x="770861" y="207852"/>
                  <a:pt x="775698" y="216029"/>
                  <a:pt x="779729" y="225023"/>
                </a:cubicBezTo>
                <a:cubicBezTo>
                  <a:pt x="779729" y="225023"/>
                  <a:pt x="779729" y="225023"/>
                  <a:pt x="44481" y="225023"/>
                </a:cubicBezTo>
                <a:cubicBezTo>
                  <a:pt x="49318" y="216029"/>
                  <a:pt x="54155" y="207852"/>
                  <a:pt x="58992" y="198858"/>
                </a:cubicBezTo>
                <a:close/>
                <a:moveTo>
                  <a:pt x="87222" y="158955"/>
                </a:moveTo>
                <a:lnTo>
                  <a:pt x="737643" y="158955"/>
                </a:lnTo>
                <a:cubicBezTo>
                  <a:pt x="744091" y="166928"/>
                  <a:pt x="750539" y="175697"/>
                  <a:pt x="756181" y="184467"/>
                </a:cubicBezTo>
                <a:cubicBezTo>
                  <a:pt x="756181" y="184467"/>
                  <a:pt x="756181" y="184467"/>
                  <a:pt x="68684" y="184467"/>
                </a:cubicBezTo>
                <a:cubicBezTo>
                  <a:pt x="74326" y="175697"/>
                  <a:pt x="80774" y="166928"/>
                  <a:pt x="87222" y="158955"/>
                </a:cubicBezTo>
                <a:close/>
                <a:moveTo>
                  <a:pt x="122970" y="118399"/>
                </a:moveTo>
                <a:cubicBezTo>
                  <a:pt x="122970" y="118399"/>
                  <a:pt x="122970" y="118399"/>
                  <a:pt x="701241" y="118399"/>
                </a:cubicBezTo>
                <a:cubicBezTo>
                  <a:pt x="709306" y="126417"/>
                  <a:pt x="717371" y="134435"/>
                  <a:pt x="725436" y="143256"/>
                </a:cubicBezTo>
                <a:cubicBezTo>
                  <a:pt x="725436" y="143256"/>
                  <a:pt x="725436" y="143256"/>
                  <a:pt x="98774" y="143256"/>
                </a:cubicBezTo>
                <a:cubicBezTo>
                  <a:pt x="106033" y="134435"/>
                  <a:pt x="114098" y="126417"/>
                  <a:pt x="122970" y="118399"/>
                </a:cubicBezTo>
                <a:close/>
                <a:moveTo>
                  <a:pt x="170796" y="77188"/>
                </a:moveTo>
                <a:lnTo>
                  <a:pt x="653262" y="77188"/>
                </a:lnTo>
                <a:cubicBezTo>
                  <a:pt x="664557" y="85365"/>
                  <a:pt x="675045" y="94360"/>
                  <a:pt x="685534" y="103354"/>
                </a:cubicBezTo>
                <a:cubicBezTo>
                  <a:pt x="685534" y="103354"/>
                  <a:pt x="685534" y="103354"/>
                  <a:pt x="139331" y="103354"/>
                </a:cubicBezTo>
                <a:cubicBezTo>
                  <a:pt x="149012" y="94360"/>
                  <a:pt x="160308" y="85365"/>
                  <a:pt x="170796" y="77188"/>
                </a:cubicBezTo>
                <a:close/>
                <a:moveTo>
                  <a:pt x="241190" y="37286"/>
                </a:moveTo>
                <a:lnTo>
                  <a:pt x="583021" y="37286"/>
                </a:lnTo>
                <a:cubicBezTo>
                  <a:pt x="599951" y="44502"/>
                  <a:pt x="615269" y="52521"/>
                  <a:pt x="630586" y="62143"/>
                </a:cubicBezTo>
                <a:cubicBezTo>
                  <a:pt x="630586" y="62143"/>
                  <a:pt x="630586" y="62143"/>
                  <a:pt x="193624" y="62143"/>
                </a:cubicBezTo>
                <a:cubicBezTo>
                  <a:pt x="208941" y="52521"/>
                  <a:pt x="225066" y="44502"/>
                  <a:pt x="241190" y="37286"/>
                </a:cubicBezTo>
                <a:close/>
                <a:moveTo>
                  <a:pt x="411778" y="0"/>
                </a:moveTo>
                <a:cubicBezTo>
                  <a:pt x="458570" y="0"/>
                  <a:pt x="502942" y="7196"/>
                  <a:pt x="544894" y="21587"/>
                </a:cubicBezTo>
                <a:cubicBezTo>
                  <a:pt x="544894" y="21587"/>
                  <a:pt x="544894" y="21587"/>
                  <a:pt x="278661" y="21587"/>
                </a:cubicBezTo>
                <a:cubicBezTo>
                  <a:pt x="320613" y="7196"/>
                  <a:pt x="365792" y="0"/>
                  <a:pt x="411778" y="0"/>
                </a:cubicBezTo>
                <a:close/>
              </a:path>
            </a:pathLst>
          </a:custGeom>
          <a:gradFill flip="none" rotWithShape="1">
            <a:gsLst>
              <a:gs pos="0">
                <a:srgbClr val="BC7DB7">
                  <a:alpha val="34000"/>
                </a:srgbClr>
              </a:gs>
              <a:gs pos="76000">
                <a:srgbClr val="BC7DB7">
                  <a:alpha val="3000"/>
                </a:srgbClr>
              </a:gs>
              <a:gs pos="100000">
                <a:srgbClr val="BC7DB7">
                  <a:alpha val="3000"/>
                </a:srgbClr>
              </a:gs>
            </a:gsLst>
            <a:lin ang="0" scaled="1"/>
          </a:gradFill>
          <a:ln/>
        </p:spPr>
      </p:sp>
      <p:sp>
        <p:nvSpPr>
          <p:cNvPr id="13" name="Text 11"/>
          <p:cNvSpPr/>
          <p:nvPr/>
        </p:nvSpPr>
        <p:spPr>
          <a:xfrm rot="2100000">
            <a:off x="11135360" y="2754630"/>
            <a:ext cx="824865" cy="824865"/>
          </a:xfrm>
          <a:prstGeom prst="rect">
            <a:avLst/>
          </a:prstGeom>
          <a:noFill/>
          <a:ln/>
        </p:spPr>
        <p:txBody>
          <a:bodyPr wrap="square" lIns="45720" tIns="91440" rIns="91440" bIns="45720" rtlCol="0" anchor="t"/>
          <a:lstStyle/>
          <a:p>
            <a:pPr>
              <a:lnSpc>
                <a:spcPct val="100000"/>
              </a:lnSpc>
            </a:pPr>
            <a:endParaRPr lang="en-US" sz="1600" dirty="0"/>
          </a:p>
        </p:txBody>
      </p:sp>
      <p:sp>
        <p:nvSpPr>
          <p:cNvPr id="14" name="Text 12"/>
          <p:cNvSpPr/>
          <p:nvPr/>
        </p:nvSpPr>
        <p:spPr>
          <a:xfrm>
            <a:off x="572770" y="475615"/>
            <a:ext cx="10151745" cy="583565"/>
          </a:xfrm>
          <a:prstGeom prst="rect">
            <a:avLst/>
          </a:prstGeom>
          <a:noFill/>
          <a:ln/>
        </p:spPr>
        <p:txBody>
          <a:bodyPr wrap="square" lIns="91440" tIns="45720" rIns="91440" bIns="45720" rtlCol="0" anchor="t">
            <a:spAutoFit/>
          </a:bodyPr>
          <a:lstStyle/>
          <a:p>
            <a:pPr>
              <a:lnSpc>
                <a:spcPct val="100000"/>
              </a:lnSpc>
            </a:pPr>
            <a:r>
              <a:rPr lang="en-US" sz="3200" b="1" dirty="0">
                <a:solidFill>
                  <a:srgbClr val="1E1C0D"/>
                </a:solidFill>
                <a:latin typeface="MiSans" pitchFamily="34" charset="0"/>
                <a:ea typeface="MiSans" pitchFamily="34" charset="-122"/>
                <a:cs typeface="MiSans" pitchFamily="34" charset="-120"/>
              </a:rPr>
              <a:t>Bonrix Sales Cloud Overview</a:t>
            </a:r>
            <a:endParaRPr lang="en-US" sz="1600" dirty="0"/>
          </a:p>
        </p:txBody>
      </p:sp>
      <p:pic>
        <p:nvPicPr>
          <p:cNvPr id="15" name="Image 0" descr="https://kimi-img.moonshot.cn/pub/slides/slides_tmpl/image/25-09-08-15:08:37-d2v81tdnfo2stf9dkdmg.png"/>
          <p:cNvPicPr>
            <a:picLocks noChangeAspect="1"/>
          </p:cNvPicPr>
          <p:nvPr/>
        </p:nvPicPr>
        <p:blipFill>
          <a:blip r:embed="rId3"/>
          <a:srcRect l="14" r="14"/>
          <a:stretch/>
        </p:blipFill>
        <p:spPr>
          <a:xfrm>
            <a:off x="0" y="1315085"/>
            <a:ext cx="3092450" cy="2337435"/>
          </a:xfrm>
          <a:prstGeom prst="rect">
            <a:avLst/>
          </a:prstGeom>
        </p:spPr>
      </p:pic>
      <p:sp>
        <p:nvSpPr>
          <p:cNvPr id="16" name="Text 13"/>
          <p:cNvSpPr/>
          <p:nvPr/>
        </p:nvSpPr>
        <p:spPr>
          <a:xfrm>
            <a:off x="3556000" y="1576705"/>
            <a:ext cx="8035925" cy="428625"/>
          </a:xfrm>
          <a:prstGeom prst="rect">
            <a:avLst/>
          </a:prstGeom>
          <a:noFill/>
          <a:ln/>
        </p:spPr>
        <p:txBody>
          <a:bodyPr wrap="square" lIns="91440" tIns="45720" rIns="91440" bIns="45720" rtlCol="0" anchor="t"/>
          <a:lstStyle/>
          <a:p>
            <a:pPr>
              <a:lnSpc>
                <a:spcPct val="100000"/>
              </a:lnSpc>
            </a:pPr>
            <a:r>
              <a:rPr lang="en-US" sz="2400" b="1" dirty="0">
                <a:solidFill>
                  <a:srgbClr val="FFFFFF"/>
                </a:solidFill>
                <a:latin typeface="MiSans" pitchFamily="34" charset="0"/>
                <a:ea typeface="MiSans" pitchFamily="34" charset="-122"/>
                <a:cs typeface="MiSans" pitchFamily="34" charset="-120"/>
              </a:rPr>
              <a:t>Cloud-Based POS</a:t>
            </a:r>
            <a:endParaRPr lang="en-US" sz="1600" dirty="0"/>
          </a:p>
        </p:txBody>
      </p:sp>
      <p:sp>
        <p:nvSpPr>
          <p:cNvPr id="17" name="Text 14"/>
          <p:cNvSpPr/>
          <p:nvPr/>
        </p:nvSpPr>
        <p:spPr>
          <a:xfrm>
            <a:off x="3556000" y="2046605"/>
            <a:ext cx="8035925" cy="1631315"/>
          </a:xfrm>
          <a:prstGeom prst="rect">
            <a:avLst/>
          </a:prstGeom>
          <a:noFill/>
          <a:ln/>
        </p:spPr>
        <p:txBody>
          <a:bodyPr wrap="square" lIns="91440" tIns="45720" rIns="91440" bIns="45720" rtlCol="0" anchor="t"/>
          <a:lstStyle/>
          <a:p>
            <a:pPr>
              <a:lnSpc>
                <a:spcPct val="150000"/>
              </a:lnSpc>
            </a:pPr>
            <a:r>
              <a:rPr lang="en-US" sz="1600" dirty="0">
                <a:solidFill>
                  <a:srgbClr val="FFFFFF"/>
                </a:solidFill>
                <a:latin typeface="MiSans" pitchFamily="34" charset="0"/>
                <a:ea typeface="MiSans" pitchFamily="34" charset="-122"/>
                <a:cs typeface="MiSans" pitchFamily="34" charset="-120"/>
              </a:rPr>
              <a:t>Bonrix Sales Cloud is a comprehensive cloud-based POS solution designed for retailers and field staff. It streamlines billing, inventory management, and CRM integration, providing a unified platform for multi-location retail operations.</a:t>
            </a:r>
            <a:endParaRPr lang="en-US" sz="1600" dirty="0"/>
          </a:p>
        </p:txBody>
      </p:sp>
      <p:sp>
        <p:nvSpPr>
          <p:cNvPr id="18" name="Text 15"/>
          <p:cNvSpPr/>
          <p:nvPr/>
        </p:nvSpPr>
        <p:spPr>
          <a:xfrm>
            <a:off x="182024" y="3879850"/>
            <a:ext cx="3816421" cy="526698"/>
          </a:xfrm>
          <a:prstGeom prst="rect">
            <a:avLst/>
          </a:prstGeom>
          <a:noFill/>
          <a:ln/>
        </p:spPr>
        <p:txBody>
          <a:bodyPr wrap="square" lIns="91440" tIns="45720" rIns="91440" bIns="45720" rtlCol="0" anchor="t"/>
          <a:lstStyle/>
          <a:p>
            <a:pPr algn="ctr">
              <a:lnSpc>
                <a:spcPct val="100000"/>
              </a:lnSpc>
            </a:pPr>
            <a:r>
              <a:rPr lang="en-US" sz="1800" b="1" dirty="0">
                <a:solidFill>
                  <a:srgbClr val="402E7F"/>
                </a:solidFill>
                <a:latin typeface="MiSans" pitchFamily="34" charset="0"/>
                <a:ea typeface="MiSans" pitchFamily="34" charset="-122"/>
                <a:cs typeface="MiSans" pitchFamily="34" charset="-120"/>
              </a:rPr>
              <a:t>Real-Time Data Sync</a:t>
            </a:r>
            <a:endParaRPr lang="en-US" sz="1600" dirty="0"/>
          </a:p>
        </p:txBody>
      </p:sp>
      <p:sp>
        <p:nvSpPr>
          <p:cNvPr id="19" name="Text 16"/>
          <p:cNvSpPr/>
          <p:nvPr/>
        </p:nvSpPr>
        <p:spPr>
          <a:xfrm>
            <a:off x="300350" y="4323837"/>
            <a:ext cx="3698095" cy="2004573"/>
          </a:xfrm>
          <a:prstGeom prst="rect">
            <a:avLst/>
          </a:prstGeom>
          <a:noFill/>
          <a:ln/>
        </p:spPr>
        <p:txBody>
          <a:bodyPr wrap="square" lIns="91440" tIns="45720" rIns="91440" bIns="45720" rtlCol="0" anchor="t"/>
          <a:lstStyle/>
          <a:p>
            <a:pPr>
              <a:lnSpc>
                <a:spcPct val="120000"/>
              </a:lnSpc>
            </a:pPr>
            <a:r>
              <a:rPr lang="en-US" sz="1400" dirty="0">
                <a:solidFill>
                  <a:srgbClr val="1E1C0D"/>
                </a:solidFill>
                <a:latin typeface="MiSans" pitchFamily="34" charset="0"/>
                <a:ea typeface="MiSans" pitchFamily="34" charset="-122"/>
                <a:cs typeface="MiSans" pitchFamily="34" charset="-120"/>
              </a:rPr>
              <a:t>The system ensures real-time synchronization of inventory and billing data across all locations, allowing businesses to maintain accurate records and make informed decisions quickly.</a:t>
            </a:r>
            <a:endParaRPr lang="en-US" sz="1600" dirty="0"/>
          </a:p>
        </p:txBody>
      </p:sp>
      <p:sp>
        <p:nvSpPr>
          <p:cNvPr id="20" name="Text 17"/>
          <p:cNvSpPr/>
          <p:nvPr/>
        </p:nvSpPr>
        <p:spPr>
          <a:xfrm>
            <a:off x="4201014" y="3879850"/>
            <a:ext cx="3816421" cy="526698"/>
          </a:xfrm>
          <a:prstGeom prst="rect">
            <a:avLst/>
          </a:prstGeom>
          <a:noFill/>
          <a:ln/>
        </p:spPr>
        <p:txBody>
          <a:bodyPr wrap="square" lIns="91440" tIns="45720" rIns="91440" bIns="45720" rtlCol="0" anchor="t"/>
          <a:lstStyle/>
          <a:p>
            <a:pPr algn="ctr">
              <a:lnSpc>
                <a:spcPct val="100000"/>
              </a:lnSpc>
            </a:pPr>
            <a:r>
              <a:rPr lang="en-US" sz="1800" b="1" dirty="0">
                <a:solidFill>
                  <a:srgbClr val="402E7F"/>
                </a:solidFill>
                <a:latin typeface="MiSans" pitchFamily="34" charset="0"/>
                <a:ea typeface="MiSans" pitchFamily="34" charset="-122"/>
                <a:cs typeface="MiSans" pitchFamily="34" charset="-120"/>
              </a:rPr>
              <a:t>Mobile Accessibility</a:t>
            </a:r>
            <a:endParaRPr lang="en-US" sz="1600" dirty="0"/>
          </a:p>
        </p:txBody>
      </p:sp>
      <p:sp>
        <p:nvSpPr>
          <p:cNvPr id="21" name="Text 18"/>
          <p:cNvSpPr/>
          <p:nvPr/>
        </p:nvSpPr>
        <p:spPr>
          <a:xfrm>
            <a:off x="4319340" y="4323837"/>
            <a:ext cx="3698095" cy="2004573"/>
          </a:xfrm>
          <a:prstGeom prst="rect">
            <a:avLst/>
          </a:prstGeom>
          <a:noFill/>
          <a:ln/>
        </p:spPr>
        <p:txBody>
          <a:bodyPr wrap="square" lIns="91440" tIns="45720" rIns="91440" bIns="45720" rtlCol="0" anchor="t"/>
          <a:lstStyle/>
          <a:p>
            <a:pPr>
              <a:lnSpc>
                <a:spcPct val="120000"/>
              </a:lnSpc>
            </a:pPr>
            <a:r>
              <a:rPr lang="en-US" sz="1400" dirty="0">
                <a:solidFill>
                  <a:srgbClr val="1E1C0D"/>
                </a:solidFill>
                <a:latin typeface="MiSans" pitchFamily="34" charset="0"/>
                <a:ea typeface="MiSans" pitchFamily="34" charset="-122"/>
                <a:cs typeface="MiSans" pitchFamily="34" charset="-120"/>
              </a:rPr>
              <a:t>Accessible via both Android app and web portal, Bonrix Sales Cloud enables field staff and store counters to manage operations on-the-go, enhancing operational flexibility and efficiency.</a:t>
            </a:r>
            <a:endParaRPr lang="en-US" sz="1600" dirty="0"/>
          </a:p>
        </p:txBody>
      </p:sp>
      <p:sp>
        <p:nvSpPr>
          <p:cNvPr id="22" name="Text 19"/>
          <p:cNvSpPr/>
          <p:nvPr/>
        </p:nvSpPr>
        <p:spPr>
          <a:xfrm>
            <a:off x="8202859" y="3879850"/>
            <a:ext cx="3833566" cy="526698"/>
          </a:xfrm>
          <a:prstGeom prst="rect">
            <a:avLst/>
          </a:prstGeom>
          <a:noFill/>
          <a:ln/>
        </p:spPr>
        <p:txBody>
          <a:bodyPr wrap="square" lIns="91440" tIns="45720" rIns="91440" bIns="45720" rtlCol="0" anchor="t"/>
          <a:lstStyle/>
          <a:p>
            <a:pPr algn="ctr">
              <a:lnSpc>
                <a:spcPct val="100000"/>
              </a:lnSpc>
            </a:pPr>
            <a:r>
              <a:rPr lang="en-US" sz="1800" b="1" dirty="0">
                <a:solidFill>
                  <a:srgbClr val="402E7F"/>
                </a:solidFill>
                <a:latin typeface="MiSans" pitchFamily="34" charset="0"/>
                <a:ea typeface="MiSans" pitchFamily="34" charset="-122"/>
                <a:cs typeface="MiSans" pitchFamily="34" charset="-120"/>
              </a:rPr>
              <a:t>Scalable Solution</a:t>
            </a:r>
            <a:endParaRPr lang="en-US" sz="1600" dirty="0"/>
          </a:p>
        </p:txBody>
      </p:sp>
      <p:sp>
        <p:nvSpPr>
          <p:cNvPr id="23" name="Text 20"/>
          <p:cNvSpPr/>
          <p:nvPr/>
        </p:nvSpPr>
        <p:spPr>
          <a:xfrm>
            <a:off x="8338318" y="4323837"/>
            <a:ext cx="3698107" cy="2004573"/>
          </a:xfrm>
          <a:prstGeom prst="rect">
            <a:avLst/>
          </a:prstGeom>
          <a:noFill/>
          <a:ln/>
        </p:spPr>
        <p:txBody>
          <a:bodyPr wrap="square" lIns="91440" tIns="45720" rIns="91440" bIns="45720" rtlCol="0" anchor="t"/>
          <a:lstStyle/>
          <a:p>
            <a:pPr>
              <a:lnSpc>
                <a:spcPct val="120000"/>
              </a:lnSpc>
            </a:pPr>
            <a:r>
              <a:rPr lang="en-US" sz="1400" dirty="0">
                <a:solidFill>
                  <a:srgbClr val="1E1C0D"/>
                </a:solidFill>
                <a:latin typeface="MiSans" pitchFamily="34" charset="0"/>
                <a:ea typeface="MiSans" pitchFamily="34" charset="-122"/>
                <a:cs typeface="MiSans" pitchFamily="34" charset="-120"/>
              </a:rPr>
              <a:t>Designed to scale with your business, Bonrix Sales Cloud supports growth by providing robust features that can be easily adapted to meet changing retail needs.</a:t>
            </a:r>
            <a:endParaRPr lang="en-US" sz="16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rot="5940000">
            <a:off x="292735" y="295275"/>
            <a:ext cx="558800" cy="558800"/>
          </a:xfrm>
          <a:prstGeom prst="donut">
            <a:avLst/>
          </a:prstGeom>
          <a:gradFill flip="none" rotWithShape="1">
            <a:gsLst>
              <a:gs pos="0">
                <a:srgbClr val="402E7F"/>
              </a:gs>
              <a:gs pos="54000">
                <a:srgbClr val="BC7DB7">
                  <a:alpha val="3000"/>
                </a:srgbClr>
              </a:gs>
              <a:gs pos="100000">
                <a:srgbClr val="BC7DB7">
                  <a:alpha val="3000"/>
                </a:srgbClr>
              </a:gs>
            </a:gsLst>
            <a:lin ang="18900000" scaled="1"/>
          </a:gradFill>
          <a:ln/>
        </p:spPr>
      </p:sp>
      <p:sp>
        <p:nvSpPr>
          <p:cNvPr id="3" name="Text 1"/>
          <p:cNvSpPr/>
          <p:nvPr/>
        </p:nvSpPr>
        <p:spPr>
          <a:xfrm rot="5940000">
            <a:off x="292735" y="295275"/>
            <a:ext cx="558800" cy="558800"/>
          </a:xfrm>
          <a:prstGeom prst="rect">
            <a:avLst/>
          </a:prstGeom>
          <a:noFill/>
          <a:ln/>
        </p:spPr>
        <p:txBody>
          <a:bodyPr wrap="square" lIns="45720" tIns="91440" rIns="91440" bIns="45720" rtlCol="0" anchor="t"/>
          <a:lstStyle/>
          <a:p>
            <a:pPr>
              <a:lnSpc>
                <a:spcPct val="100000"/>
              </a:lnSpc>
            </a:pPr>
            <a:endParaRPr lang="en-US" sz="1600" dirty="0"/>
          </a:p>
        </p:txBody>
      </p:sp>
      <p:sp>
        <p:nvSpPr>
          <p:cNvPr id="4" name="Shape 2"/>
          <p:cNvSpPr/>
          <p:nvPr/>
        </p:nvSpPr>
        <p:spPr>
          <a:xfrm>
            <a:off x="288925" y="1409065"/>
            <a:ext cx="4622165" cy="5182235"/>
          </a:xfrm>
          <a:prstGeom prst="rect">
            <a:avLst/>
          </a:prstGeom>
          <a:gradFill flip="none" rotWithShape="1">
            <a:gsLst>
              <a:gs pos="0">
                <a:srgbClr val="673563"/>
              </a:gs>
              <a:gs pos="100000">
                <a:srgbClr val="9B5095"/>
              </a:gs>
            </a:gsLst>
            <a:lin ang="0" scaled="1"/>
          </a:gradFill>
          <a:ln/>
        </p:spPr>
      </p:sp>
      <p:sp>
        <p:nvSpPr>
          <p:cNvPr id="5" name="Text 3"/>
          <p:cNvSpPr/>
          <p:nvPr/>
        </p:nvSpPr>
        <p:spPr>
          <a:xfrm>
            <a:off x="288925" y="1409065"/>
            <a:ext cx="4622165" cy="5182235"/>
          </a:xfrm>
          <a:prstGeom prst="rect">
            <a:avLst/>
          </a:prstGeom>
          <a:noFill/>
          <a:ln/>
        </p:spPr>
        <p:txBody>
          <a:bodyPr wrap="square" lIns="45720" tIns="91440" rIns="91440" bIns="45720" rtlCol="0" anchor="ctr"/>
          <a:lstStyle/>
          <a:p>
            <a:pPr>
              <a:lnSpc>
                <a:spcPct val="100000"/>
              </a:lnSpc>
            </a:pPr>
            <a:endParaRPr lang="en-US" sz="1600" dirty="0"/>
          </a:p>
        </p:txBody>
      </p:sp>
      <p:pic>
        <p:nvPicPr>
          <p:cNvPr id="6" name="Image 0" descr="https://kimi-img.moonshot.cn/pub/slides/slides_tmpl/image/25-09-08-15:08:34-d2v81slnfo2stf9dkdhg.png"/>
          <p:cNvPicPr>
            <a:picLocks noChangeAspect="1"/>
          </p:cNvPicPr>
          <p:nvPr/>
        </p:nvPicPr>
        <p:blipFill>
          <a:blip r:embed="rId3"/>
          <a:srcRect l="60" r="60"/>
          <a:stretch/>
        </p:blipFill>
        <p:spPr>
          <a:xfrm>
            <a:off x="0" y="1565275"/>
            <a:ext cx="4749165" cy="5292725"/>
          </a:xfrm>
          <a:prstGeom prst="rect">
            <a:avLst/>
          </a:prstGeom>
        </p:spPr>
      </p:pic>
      <p:sp>
        <p:nvSpPr>
          <p:cNvPr id="7" name="Text 4"/>
          <p:cNvSpPr/>
          <p:nvPr/>
        </p:nvSpPr>
        <p:spPr>
          <a:xfrm>
            <a:off x="582930" y="455295"/>
            <a:ext cx="10151745" cy="583565"/>
          </a:xfrm>
          <a:prstGeom prst="rect">
            <a:avLst/>
          </a:prstGeom>
          <a:noFill/>
          <a:ln/>
        </p:spPr>
        <p:txBody>
          <a:bodyPr wrap="square" lIns="91440" tIns="45720" rIns="91440" bIns="45720" rtlCol="0" anchor="t">
            <a:spAutoFit/>
          </a:bodyPr>
          <a:lstStyle/>
          <a:p>
            <a:pPr>
              <a:lnSpc>
                <a:spcPct val="100000"/>
              </a:lnSpc>
            </a:pPr>
            <a:r>
              <a:rPr lang="en-US" sz="3200" b="1" dirty="0">
                <a:solidFill>
                  <a:srgbClr val="1E1C0D"/>
                </a:solidFill>
                <a:latin typeface="MiSans" pitchFamily="34" charset="0"/>
                <a:ea typeface="MiSans" pitchFamily="34" charset="-122"/>
                <a:cs typeface="MiSans" pitchFamily="34" charset="-120"/>
              </a:rPr>
              <a:t>Key Offerings at a Glance</a:t>
            </a:r>
            <a:endParaRPr lang="en-US" sz="1600" dirty="0"/>
          </a:p>
        </p:txBody>
      </p:sp>
      <p:sp>
        <p:nvSpPr>
          <p:cNvPr id="8" name="Shape 5"/>
          <p:cNvSpPr/>
          <p:nvPr/>
        </p:nvSpPr>
        <p:spPr>
          <a:xfrm rot="16200000" flipH="1" flipV="1">
            <a:off x="10252710" y="60960"/>
            <a:ext cx="2007870" cy="1886585"/>
          </a:xfrm>
          <a:prstGeom prst="round2DiagRect">
            <a:avLst>
              <a:gd name="adj1" fmla="val 0"/>
              <a:gd name="adj2" fmla="val 0"/>
            </a:avLst>
          </a:prstGeom>
          <a:solidFill>
            <a:srgbClr val="402E7F"/>
          </a:solidFill>
          <a:ln/>
        </p:spPr>
      </p:sp>
      <p:sp>
        <p:nvSpPr>
          <p:cNvPr id="9" name="Text 6"/>
          <p:cNvSpPr/>
          <p:nvPr/>
        </p:nvSpPr>
        <p:spPr>
          <a:xfrm rot="16200000">
            <a:off x="10252710" y="60960"/>
            <a:ext cx="2007870" cy="1886585"/>
          </a:xfrm>
          <a:prstGeom prst="rect">
            <a:avLst/>
          </a:prstGeom>
          <a:noFill/>
          <a:ln/>
        </p:spPr>
        <p:txBody>
          <a:bodyPr wrap="square" lIns="45720" tIns="91440" rIns="91440" bIns="45720" rtlCol="0" anchor="ctr"/>
          <a:lstStyle/>
          <a:p>
            <a:pPr>
              <a:lnSpc>
                <a:spcPct val="100000"/>
              </a:lnSpc>
            </a:pPr>
            <a:endParaRPr lang="en-US" sz="1600" dirty="0"/>
          </a:p>
        </p:txBody>
      </p:sp>
      <p:sp>
        <p:nvSpPr>
          <p:cNvPr id="10" name="Shape 7"/>
          <p:cNvSpPr/>
          <p:nvPr/>
        </p:nvSpPr>
        <p:spPr>
          <a:xfrm>
            <a:off x="5348605" y="1423670"/>
            <a:ext cx="6152515" cy="2171065"/>
          </a:xfrm>
          <a:prstGeom prst="rect">
            <a:avLst/>
          </a:prstGeom>
          <a:solidFill>
            <a:srgbClr val="FFFFFF"/>
          </a:solidFill>
          <a:ln w="19050">
            <a:solidFill>
              <a:srgbClr val="402E7F"/>
            </a:solidFill>
            <a:prstDash val="solid"/>
          </a:ln>
        </p:spPr>
      </p:sp>
      <p:sp>
        <p:nvSpPr>
          <p:cNvPr id="11" name="Text 8"/>
          <p:cNvSpPr/>
          <p:nvPr/>
        </p:nvSpPr>
        <p:spPr>
          <a:xfrm>
            <a:off x="5348605" y="1423670"/>
            <a:ext cx="6152515" cy="2171065"/>
          </a:xfrm>
          <a:prstGeom prst="rect">
            <a:avLst/>
          </a:prstGeom>
          <a:noFill/>
          <a:ln/>
        </p:spPr>
        <p:txBody>
          <a:bodyPr wrap="square" lIns="45720" tIns="91440" rIns="91440" bIns="45720" rtlCol="0" anchor="ctr"/>
          <a:lstStyle/>
          <a:p>
            <a:pPr>
              <a:lnSpc>
                <a:spcPct val="100000"/>
              </a:lnSpc>
            </a:pPr>
            <a:endParaRPr lang="en-US" sz="1600" dirty="0"/>
          </a:p>
        </p:txBody>
      </p:sp>
      <p:sp>
        <p:nvSpPr>
          <p:cNvPr id="12" name="Shape 9"/>
          <p:cNvSpPr/>
          <p:nvPr/>
        </p:nvSpPr>
        <p:spPr>
          <a:xfrm>
            <a:off x="5348605" y="3867150"/>
            <a:ext cx="6152515" cy="2171065"/>
          </a:xfrm>
          <a:prstGeom prst="rect">
            <a:avLst/>
          </a:prstGeom>
          <a:solidFill>
            <a:srgbClr val="FFFFFF"/>
          </a:solidFill>
          <a:ln w="19050">
            <a:solidFill>
              <a:srgbClr val="402E7F"/>
            </a:solidFill>
            <a:prstDash val="solid"/>
          </a:ln>
        </p:spPr>
      </p:sp>
      <p:sp>
        <p:nvSpPr>
          <p:cNvPr id="13" name="Text 10"/>
          <p:cNvSpPr/>
          <p:nvPr/>
        </p:nvSpPr>
        <p:spPr>
          <a:xfrm>
            <a:off x="5348605" y="3867150"/>
            <a:ext cx="6152515" cy="2171065"/>
          </a:xfrm>
          <a:prstGeom prst="rect">
            <a:avLst/>
          </a:prstGeom>
          <a:noFill/>
          <a:ln/>
        </p:spPr>
        <p:txBody>
          <a:bodyPr wrap="square" lIns="45720" tIns="91440" rIns="91440" bIns="45720" rtlCol="0" anchor="ctr"/>
          <a:lstStyle/>
          <a:p>
            <a:pPr>
              <a:lnSpc>
                <a:spcPct val="100000"/>
              </a:lnSpc>
            </a:pPr>
            <a:endParaRPr lang="en-US" sz="1600" dirty="0"/>
          </a:p>
        </p:txBody>
      </p:sp>
      <p:sp>
        <p:nvSpPr>
          <p:cNvPr id="14" name="Text 11"/>
          <p:cNvSpPr/>
          <p:nvPr/>
        </p:nvSpPr>
        <p:spPr>
          <a:xfrm>
            <a:off x="5523230" y="1579880"/>
            <a:ext cx="5800725" cy="398780"/>
          </a:xfrm>
          <a:prstGeom prst="rect">
            <a:avLst/>
          </a:prstGeom>
          <a:noFill/>
          <a:ln/>
        </p:spPr>
        <p:txBody>
          <a:bodyPr wrap="square" lIns="91440" tIns="45720" rIns="91440" bIns="45720" rtlCol="0" anchor="t">
            <a:spAutoFit/>
          </a:bodyPr>
          <a:lstStyle/>
          <a:p>
            <a:pPr>
              <a:lnSpc>
                <a:spcPct val="100000"/>
              </a:lnSpc>
            </a:pPr>
            <a:r>
              <a:rPr lang="en-US" sz="2000" b="1" dirty="0">
                <a:solidFill>
                  <a:srgbClr val="402E7F"/>
                </a:solidFill>
                <a:latin typeface="MiSans" pitchFamily="34" charset="0"/>
                <a:ea typeface="MiSans" pitchFamily="34" charset="-122"/>
                <a:cs typeface="MiSans" pitchFamily="34" charset="-120"/>
              </a:rPr>
              <a:t>Cloud POS System</a:t>
            </a:r>
            <a:endParaRPr lang="en-US" sz="1600" dirty="0"/>
          </a:p>
        </p:txBody>
      </p:sp>
      <p:sp>
        <p:nvSpPr>
          <p:cNvPr id="15" name="Text 12"/>
          <p:cNvSpPr/>
          <p:nvPr/>
        </p:nvSpPr>
        <p:spPr>
          <a:xfrm>
            <a:off x="5542480" y="1880870"/>
            <a:ext cx="5705757" cy="1390650"/>
          </a:xfrm>
          <a:prstGeom prst="rect">
            <a:avLst/>
          </a:prstGeom>
          <a:noFill/>
          <a:ln/>
        </p:spPr>
        <p:txBody>
          <a:bodyPr wrap="square" lIns="91440" tIns="45720" rIns="91440" bIns="45720" rtlCol="0" anchor="t">
            <a:spAutoFit/>
          </a:bodyPr>
          <a:lstStyle/>
          <a:p>
            <a:pPr>
              <a:lnSpc>
                <a:spcPct val="170000"/>
              </a:lnSpc>
            </a:pPr>
            <a:r>
              <a:rPr lang="en-US" sz="1400" dirty="0">
                <a:solidFill>
                  <a:srgbClr val="1E1C0D"/>
                </a:solidFill>
                <a:latin typeface="MiSans" pitchFamily="34" charset="0"/>
                <a:ea typeface="MiSans" pitchFamily="34" charset="-122"/>
                <a:cs typeface="MiSans" pitchFamily="34" charset="-120"/>
              </a:rPr>
              <a:t>Bonrix Cloud POS offers real-time billing capabilities, ensuring quick and accurate transactions. This feature is crucial for maintaining high operational efficiency in retail environments.</a:t>
            </a:r>
            <a:endParaRPr lang="en-US" sz="1600" dirty="0"/>
          </a:p>
        </p:txBody>
      </p:sp>
      <p:sp>
        <p:nvSpPr>
          <p:cNvPr id="16" name="Text 13"/>
          <p:cNvSpPr/>
          <p:nvPr/>
        </p:nvSpPr>
        <p:spPr>
          <a:xfrm>
            <a:off x="5523230" y="4023360"/>
            <a:ext cx="5800725" cy="398780"/>
          </a:xfrm>
          <a:prstGeom prst="rect">
            <a:avLst/>
          </a:prstGeom>
          <a:noFill/>
          <a:ln/>
        </p:spPr>
        <p:txBody>
          <a:bodyPr wrap="square" lIns="91440" tIns="45720" rIns="91440" bIns="45720" rtlCol="0" anchor="t">
            <a:spAutoFit/>
          </a:bodyPr>
          <a:lstStyle/>
          <a:p>
            <a:pPr>
              <a:lnSpc>
                <a:spcPct val="100000"/>
              </a:lnSpc>
            </a:pPr>
            <a:r>
              <a:rPr lang="en-US" sz="2000" b="1" dirty="0">
                <a:solidFill>
                  <a:srgbClr val="402E7F"/>
                </a:solidFill>
                <a:latin typeface="MiSans" pitchFamily="34" charset="0"/>
                <a:ea typeface="MiSans" pitchFamily="34" charset="-122"/>
                <a:cs typeface="MiSans" pitchFamily="34" charset="-120"/>
              </a:rPr>
              <a:t>Multi-Tier Login</a:t>
            </a:r>
            <a:endParaRPr lang="en-US" sz="1600" dirty="0"/>
          </a:p>
        </p:txBody>
      </p:sp>
      <p:sp>
        <p:nvSpPr>
          <p:cNvPr id="17" name="Text 14"/>
          <p:cNvSpPr/>
          <p:nvPr/>
        </p:nvSpPr>
        <p:spPr>
          <a:xfrm>
            <a:off x="5542480" y="4324350"/>
            <a:ext cx="5705757" cy="1555750"/>
          </a:xfrm>
          <a:prstGeom prst="rect">
            <a:avLst/>
          </a:prstGeom>
          <a:noFill/>
          <a:ln/>
        </p:spPr>
        <p:txBody>
          <a:bodyPr wrap="square" lIns="91440" tIns="45720" rIns="91440" bIns="45720" rtlCol="0" anchor="t">
            <a:spAutoFit/>
          </a:bodyPr>
          <a:lstStyle/>
          <a:p>
            <a:pPr>
              <a:lnSpc>
                <a:spcPct val="170000"/>
              </a:lnSpc>
            </a:pPr>
            <a:r>
              <a:rPr lang="en-US" sz="1400" dirty="0">
                <a:solidFill>
                  <a:srgbClr val="1E1C0D"/>
                </a:solidFill>
                <a:latin typeface="MiSans" pitchFamily="34" charset="0"/>
                <a:ea typeface="MiSans" pitchFamily="34" charset="-122"/>
                <a:cs typeface="MiSans" pitchFamily="34" charset="-120"/>
              </a:rPr>
              <a:t>The platform supports multi-tier login access for company, store, counter, and field staff. This ensures that each user role has the appropriate permissions and access levels, enhancing security and operational control.</a:t>
            </a:r>
            <a:endParaRPr lang="en-US" sz="16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rot="5940000">
            <a:off x="367665" y="335915"/>
            <a:ext cx="558800" cy="594995"/>
          </a:xfrm>
          <a:prstGeom prst="donut">
            <a:avLst/>
          </a:prstGeom>
          <a:gradFill flip="none" rotWithShape="1">
            <a:gsLst>
              <a:gs pos="0">
                <a:srgbClr val="402E7F"/>
              </a:gs>
              <a:gs pos="54000">
                <a:srgbClr val="BC7DB7">
                  <a:alpha val="3000"/>
                </a:srgbClr>
              </a:gs>
              <a:gs pos="100000">
                <a:srgbClr val="BC7DB7">
                  <a:alpha val="3000"/>
                </a:srgbClr>
              </a:gs>
            </a:gsLst>
            <a:lin ang="18900000" scaled="1"/>
          </a:gradFill>
          <a:ln/>
        </p:spPr>
      </p:sp>
      <p:sp>
        <p:nvSpPr>
          <p:cNvPr id="3" name="Text 1"/>
          <p:cNvSpPr/>
          <p:nvPr/>
        </p:nvSpPr>
        <p:spPr>
          <a:xfrm rot="5940000">
            <a:off x="367665" y="335915"/>
            <a:ext cx="558800" cy="594995"/>
          </a:xfrm>
          <a:prstGeom prst="rect">
            <a:avLst/>
          </a:prstGeom>
          <a:noFill/>
          <a:ln/>
        </p:spPr>
        <p:txBody>
          <a:bodyPr wrap="square" lIns="45720" tIns="91440" rIns="91440" bIns="45720" rtlCol="0" anchor="t"/>
          <a:lstStyle/>
          <a:p>
            <a:pPr>
              <a:lnSpc>
                <a:spcPct val="100000"/>
              </a:lnSpc>
            </a:pPr>
            <a:endParaRPr lang="en-US" sz="1600" dirty="0"/>
          </a:p>
        </p:txBody>
      </p:sp>
      <p:sp>
        <p:nvSpPr>
          <p:cNvPr id="4" name="Shape 2"/>
          <p:cNvSpPr/>
          <p:nvPr/>
        </p:nvSpPr>
        <p:spPr>
          <a:xfrm>
            <a:off x="4445" y="0"/>
            <a:ext cx="12187555" cy="6875780"/>
          </a:xfrm>
          <a:prstGeom prst="rect">
            <a:avLst/>
          </a:prstGeom>
          <a:gradFill flip="none" rotWithShape="1">
            <a:gsLst>
              <a:gs pos="0">
                <a:srgbClr val="D7B1D4"/>
              </a:gs>
              <a:gs pos="34000">
                <a:srgbClr val="BC7DB7"/>
              </a:gs>
              <a:gs pos="100000">
                <a:srgbClr val="30225F"/>
              </a:gs>
            </a:gsLst>
            <a:lin ang="13500000" scaled="1"/>
          </a:gradFill>
          <a:ln/>
        </p:spPr>
      </p:sp>
      <p:sp>
        <p:nvSpPr>
          <p:cNvPr id="5" name="Text 3"/>
          <p:cNvSpPr/>
          <p:nvPr/>
        </p:nvSpPr>
        <p:spPr>
          <a:xfrm>
            <a:off x="4445" y="0"/>
            <a:ext cx="12187555" cy="6875780"/>
          </a:xfrm>
          <a:prstGeom prst="rect">
            <a:avLst/>
          </a:prstGeom>
          <a:noFill/>
          <a:ln/>
        </p:spPr>
        <p:txBody>
          <a:bodyPr wrap="square" lIns="45720" tIns="91440" rIns="91440" bIns="45720" rtlCol="0" anchor="ctr"/>
          <a:lstStyle/>
          <a:p>
            <a:pPr>
              <a:lnSpc>
                <a:spcPct val="100000"/>
              </a:lnSpc>
            </a:pPr>
            <a:endParaRPr lang="en-US" sz="1600" dirty="0"/>
          </a:p>
        </p:txBody>
      </p:sp>
      <p:sp>
        <p:nvSpPr>
          <p:cNvPr id="6" name="Shape 4"/>
          <p:cNvSpPr/>
          <p:nvPr/>
        </p:nvSpPr>
        <p:spPr>
          <a:xfrm>
            <a:off x="852805" y="469900"/>
            <a:ext cx="106680" cy="106680"/>
          </a:xfrm>
          <a:prstGeom prst="ellipse">
            <a:avLst/>
          </a:prstGeom>
          <a:solidFill>
            <a:srgbClr val="FFFFFF"/>
          </a:solidFill>
          <a:ln/>
        </p:spPr>
      </p:sp>
      <p:sp>
        <p:nvSpPr>
          <p:cNvPr id="7" name="Text 5"/>
          <p:cNvSpPr/>
          <p:nvPr/>
        </p:nvSpPr>
        <p:spPr>
          <a:xfrm>
            <a:off x="852805" y="469900"/>
            <a:ext cx="106680" cy="106680"/>
          </a:xfrm>
          <a:prstGeom prst="rect">
            <a:avLst/>
          </a:prstGeom>
          <a:noFill/>
          <a:ln/>
        </p:spPr>
        <p:txBody>
          <a:bodyPr wrap="square" lIns="45720" tIns="91440" rIns="91440" bIns="45720" rtlCol="0" anchor="ctr"/>
          <a:lstStyle/>
          <a:p>
            <a:pPr>
              <a:lnSpc>
                <a:spcPct val="100000"/>
              </a:lnSpc>
            </a:pPr>
            <a:endParaRPr lang="en-US" sz="1600" dirty="0"/>
          </a:p>
        </p:txBody>
      </p:sp>
      <p:sp>
        <p:nvSpPr>
          <p:cNvPr id="8" name="Shape 6"/>
          <p:cNvSpPr/>
          <p:nvPr/>
        </p:nvSpPr>
        <p:spPr>
          <a:xfrm>
            <a:off x="1136650" y="469900"/>
            <a:ext cx="106680" cy="106680"/>
          </a:xfrm>
          <a:prstGeom prst="ellipse">
            <a:avLst/>
          </a:prstGeom>
          <a:solidFill>
            <a:srgbClr val="000000">
              <a:alpha val="0"/>
            </a:srgbClr>
          </a:solidFill>
          <a:ln w="19050">
            <a:solidFill>
              <a:srgbClr val="FFFFFF"/>
            </a:solidFill>
            <a:prstDash val="solid"/>
          </a:ln>
        </p:spPr>
      </p:sp>
      <p:sp>
        <p:nvSpPr>
          <p:cNvPr id="9" name="Text 7"/>
          <p:cNvSpPr/>
          <p:nvPr/>
        </p:nvSpPr>
        <p:spPr>
          <a:xfrm>
            <a:off x="1136650" y="469900"/>
            <a:ext cx="106680" cy="106680"/>
          </a:xfrm>
          <a:prstGeom prst="rect">
            <a:avLst/>
          </a:prstGeom>
          <a:noFill/>
          <a:ln/>
        </p:spPr>
        <p:txBody>
          <a:bodyPr wrap="square" lIns="45720" tIns="91440" rIns="91440" bIns="45720" rtlCol="0" anchor="ctr"/>
          <a:lstStyle/>
          <a:p>
            <a:pPr>
              <a:lnSpc>
                <a:spcPct val="100000"/>
              </a:lnSpc>
            </a:pPr>
            <a:endParaRPr lang="en-US" sz="1600" dirty="0"/>
          </a:p>
        </p:txBody>
      </p:sp>
      <p:sp>
        <p:nvSpPr>
          <p:cNvPr id="10" name="Shape 8"/>
          <p:cNvSpPr/>
          <p:nvPr/>
        </p:nvSpPr>
        <p:spPr>
          <a:xfrm>
            <a:off x="1420495" y="469900"/>
            <a:ext cx="106680" cy="106680"/>
          </a:xfrm>
          <a:prstGeom prst="ellipse">
            <a:avLst/>
          </a:prstGeom>
          <a:solidFill>
            <a:srgbClr val="FFFFFF"/>
          </a:solidFill>
          <a:ln/>
        </p:spPr>
      </p:sp>
      <p:sp>
        <p:nvSpPr>
          <p:cNvPr id="11" name="Text 9"/>
          <p:cNvSpPr/>
          <p:nvPr/>
        </p:nvSpPr>
        <p:spPr>
          <a:xfrm>
            <a:off x="1420495" y="469900"/>
            <a:ext cx="106680" cy="106680"/>
          </a:xfrm>
          <a:prstGeom prst="rect">
            <a:avLst/>
          </a:prstGeom>
          <a:noFill/>
          <a:ln/>
        </p:spPr>
        <p:txBody>
          <a:bodyPr wrap="square" lIns="45720" tIns="91440" rIns="91440" bIns="45720" rtlCol="0" anchor="ctr"/>
          <a:lstStyle/>
          <a:p>
            <a:pPr>
              <a:lnSpc>
                <a:spcPct val="100000"/>
              </a:lnSpc>
            </a:pPr>
            <a:endParaRPr lang="en-US" sz="1600" dirty="0"/>
          </a:p>
        </p:txBody>
      </p:sp>
      <p:sp>
        <p:nvSpPr>
          <p:cNvPr id="12" name="Shape 10"/>
          <p:cNvSpPr/>
          <p:nvPr/>
        </p:nvSpPr>
        <p:spPr>
          <a:xfrm>
            <a:off x="1704340" y="469900"/>
            <a:ext cx="106680" cy="106680"/>
          </a:xfrm>
          <a:prstGeom prst="ellipse">
            <a:avLst/>
          </a:prstGeom>
          <a:solidFill>
            <a:srgbClr val="000000">
              <a:alpha val="0"/>
            </a:srgbClr>
          </a:solidFill>
          <a:ln w="19050">
            <a:solidFill>
              <a:srgbClr val="FFFFFF"/>
            </a:solidFill>
            <a:prstDash val="solid"/>
          </a:ln>
        </p:spPr>
      </p:sp>
      <p:sp>
        <p:nvSpPr>
          <p:cNvPr id="13" name="Text 11"/>
          <p:cNvSpPr/>
          <p:nvPr/>
        </p:nvSpPr>
        <p:spPr>
          <a:xfrm>
            <a:off x="1704340" y="469900"/>
            <a:ext cx="106680" cy="106680"/>
          </a:xfrm>
          <a:prstGeom prst="rect">
            <a:avLst/>
          </a:prstGeom>
          <a:noFill/>
          <a:ln/>
        </p:spPr>
        <p:txBody>
          <a:bodyPr wrap="square" lIns="45720" tIns="91440" rIns="91440" bIns="45720" rtlCol="0" anchor="ctr"/>
          <a:lstStyle/>
          <a:p>
            <a:pPr>
              <a:lnSpc>
                <a:spcPct val="100000"/>
              </a:lnSpc>
            </a:pPr>
            <a:endParaRPr lang="en-US" sz="1600" dirty="0"/>
          </a:p>
        </p:txBody>
      </p:sp>
      <p:sp>
        <p:nvSpPr>
          <p:cNvPr id="14" name="Shape 12"/>
          <p:cNvSpPr/>
          <p:nvPr/>
        </p:nvSpPr>
        <p:spPr>
          <a:xfrm>
            <a:off x="1988185" y="469900"/>
            <a:ext cx="106680" cy="106680"/>
          </a:xfrm>
          <a:prstGeom prst="ellipse">
            <a:avLst/>
          </a:prstGeom>
          <a:solidFill>
            <a:srgbClr val="FFFFFF"/>
          </a:solidFill>
          <a:ln/>
        </p:spPr>
      </p:sp>
      <p:sp>
        <p:nvSpPr>
          <p:cNvPr id="15" name="Text 13"/>
          <p:cNvSpPr/>
          <p:nvPr/>
        </p:nvSpPr>
        <p:spPr>
          <a:xfrm>
            <a:off x="1988185" y="469900"/>
            <a:ext cx="106680" cy="106680"/>
          </a:xfrm>
          <a:prstGeom prst="rect">
            <a:avLst/>
          </a:prstGeom>
          <a:noFill/>
          <a:ln/>
        </p:spPr>
        <p:txBody>
          <a:bodyPr wrap="square" lIns="45720" tIns="91440" rIns="91440" bIns="45720" rtlCol="0" anchor="ctr"/>
          <a:lstStyle/>
          <a:p>
            <a:pPr>
              <a:lnSpc>
                <a:spcPct val="100000"/>
              </a:lnSpc>
            </a:pPr>
            <a:endParaRPr lang="en-US" sz="1600" dirty="0"/>
          </a:p>
        </p:txBody>
      </p:sp>
      <p:sp>
        <p:nvSpPr>
          <p:cNvPr id="16" name="Shape 14"/>
          <p:cNvSpPr/>
          <p:nvPr/>
        </p:nvSpPr>
        <p:spPr>
          <a:xfrm>
            <a:off x="2272030" y="469900"/>
            <a:ext cx="106680" cy="106680"/>
          </a:xfrm>
          <a:prstGeom prst="ellipse">
            <a:avLst/>
          </a:prstGeom>
          <a:solidFill>
            <a:srgbClr val="000000">
              <a:alpha val="0"/>
            </a:srgbClr>
          </a:solidFill>
          <a:ln w="19050">
            <a:solidFill>
              <a:srgbClr val="FFFFFF"/>
            </a:solidFill>
            <a:prstDash val="solid"/>
          </a:ln>
        </p:spPr>
      </p:sp>
      <p:sp>
        <p:nvSpPr>
          <p:cNvPr id="17" name="Text 15"/>
          <p:cNvSpPr/>
          <p:nvPr/>
        </p:nvSpPr>
        <p:spPr>
          <a:xfrm>
            <a:off x="2272030" y="469900"/>
            <a:ext cx="106680" cy="106680"/>
          </a:xfrm>
          <a:prstGeom prst="rect">
            <a:avLst/>
          </a:prstGeom>
          <a:noFill/>
          <a:ln/>
        </p:spPr>
        <p:txBody>
          <a:bodyPr wrap="square" lIns="45720" tIns="91440" rIns="91440" bIns="45720" rtlCol="0" anchor="ctr"/>
          <a:lstStyle/>
          <a:p>
            <a:pPr>
              <a:lnSpc>
                <a:spcPct val="100000"/>
              </a:lnSpc>
            </a:pPr>
            <a:endParaRPr lang="en-US" sz="1600" dirty="0"/>
          </a:p>
        </p:txBody>
      </p:sp>
      <p:sp>
        <p:nvSpPr>
          <p:cNvPr id="18" name="Shape 16"/>
          <p:cNvSpPr/>
          <p:nvPr/>
        </p:nvSpPr>
        <p:spPr>
          <a:xfrm>
            <a:off x="11456035" y="381635"/>
            <a:ext cx="351155" cy="43815"/>
          </a:xfrm>
          <a:prstGeom prst="roundRect">
            <a:avLst>
              <a:gd name="adj" fmla="val 50000"/>
            </a:avLst>
          </a:prstGeom>
          <a:solidFill>
            <a:srgbClr val="FFFFFF"/>
          </a:solidFill>
          <a:ln/>
        </p:spPr>
      </p:sp>
      <p:sp>
        <p:nvSpPr>
          <p:cNvPr id="19" name="Text 17"/>
          <p:cNvSpPr/>
          <p:nvPr/>
        </p:nvSpPr>
        <p:spPr>
          <a:xfrm>
            <a:off x="11456035" y="381635"/>
            <a:ext cx="351155" cy="43815"/>
          </a:xfrm>
          <a:prstGeom prst="rect">
            <a:avLst/>
          </a:prstGeom>
          <a:noFill/>
          <a:ln/>
        </p:spPr>
        <p:txBody>
          <a:bodyPr wrap="square" lIns="45720" tIns="91440" rIns="91440" bIns="45720" rtlCol="0" anchor="ctr"/>
          <a:lstStyle/>
          <a:p>
            <a:pPr>
              <a:lnSpc>
                <a:spcPct val="100000"/>
              </a:lnSpc>
            </a:pPr>
            <a:endParaRPr lang="en-US" sz="1600" dirty="0"/>
          </a:p>
        </p:txBody>
      </p:sp>
      <p:sp>
        <p:nvSpPr>
          <p:cNvPr id="20" name="Shape 18"/>
          <p:cNvSpPr/>
          <p:nvPr/>
        </p:nvSpPr>
        <p:spPr>
          <a:xfrm>
            <a:off x="11456035" y="501650"/>
            <a:ext cx="351155" cy="43815"/>
          </a:xfrm>
          <a:prstGeom prst="roundRect">
            <a:avLst>
              <a:gd name="adj" fmla="val 50000"/>
            </a:avLst>
          </a:prstGeom>
          <a:solidFill>
            <a:srgbClr val="FFFFFF"/>
          </a:solidFill>
          <a:ln/>
        </p:spPr>
      </p:sp>
      <p:sp>
        <p:nvSpPr>
          <p:cNvPr id="21" name="Text 19"/>
          <p:cNvSpPr/>
          <p:nvPr/>
        </p:nvSpPr>
        <p:spPr>
          <a:xfrm>
            <a:off x="11456035" y="501650"/>
            <a:ext cx="351155" cy="43815"/>
          </a:xfrm>
          <a:prstGeom prst="rect">
            <a:avLst/>
          </a:prstGeom>
          <a:noFill/>
          <a:ln/>
        </p:spPr>
        <p:txBody>
          <a:bodyPr wrap="square" lIns="45720" tIns="91440" rIns="91440" bIns="45720" rtlCol="0" anchor="ctr"/>
          <a:lstStyle/>
          <a:p>
            <a:pPr>
              <a:lnSpc>
                <a:spcPct val="100000"/>
              </a:lnSpc>
            </a:pPr>
            <a:endParaRPr lang="en-US" sz="1600" dirty="0"/>
          </a:p>
        </p:txBody>
      </p:sp>
      <p:sp>
        <p:nvSpPr>
          <p:cNvPr id="22" name="Shape 20"/>
          <p:cNvSpPr/>
          <p:nvPr/>
        </p:nvSpPr>
        <p:spPr>
          <a:xfrm>
            <a:off x="11456035" y="621665"/>
            <a:ext cx="351155" cy="43815"/>
          </a:xfrm>
          <a:prstGeom prst="roundRect">
            <a:avLst>
              <a:gd name="adj" fmla="val 50000"/>
            </a:avLst>
          </a:prstGeom>
          <a:solidFill>
            <a:srgbClr val="FFFFFF"/>
          </a:solidFill>
          <a:ln/>
        </p:spPr>
      </p:sp>
      <p:sp>
        <p:nvSpPr>
          <p:cNvPr id="23" name="Text 21"/>
          <p:cNvSpPr/>
          <p:nvPr/>
        </p:nvSpPr>
        <p:spPr>
          <a:xfrm>
            <a:off x="11456035" y="621665"/>
            <a:ext cx="351155" cy="43815"/>
          </a:xfrm>
          <a:prstGeom prst="rect">
            <a:avLst/>
          </a:prstGeom>
          <a:noFill/>
          <a:ln/>
        </p:spPr>
        <p:txBody>
          <a:bodyPr wrap="square" lIns="45720" tIns="91440" rIns="91440" bIns="45720" rtlCol="0" anchor="ctr"/>
          <a:lstStyle/>
          <a:p>
            <a:pPr>
              <a:lnSpc>
                <a:spcPct val="100000"/>
              </a:lnSpc>
            </a:pPr>
            <a:endParaRPr lang="en-US" sz="1600" dirty="0"/>
          </a:p>
        </p:txBody>
      </p:sp>
      <p:sp>
        <p:nvSpPr>
          <p:cNvPr id="24" name="Shape 22"/>
          <p:cNvSpPr/>
          <p:nvPr/>
        </p:nvSpPr>
        <p:spPr>
          <a:xfrm>
            <a:off x="1727190" y="6306820"/>
            <a:ext cx="10080000" cy="0"/>
          </a:xfrm>
          <a:prstGeom prst="line">
            <a:avLst/>
          </a:prstGeom>
          <a:noFill/>
          <a:ln w="19050">
            <a:solidFill>
              <a:srgbClr val="FFFFFF"/>
            </a:solidFill>
            <a:prstDash val="solid"/>
            <a:headEnd type="none"/>
            <a:tailEnd type="none"/>
          </a:ln>
        </p:spPr>
      </p:sp>
      <p:sp>
        <p:nvSpPr>
          <p:cNvPr id="25" name="Shape 23"/>
          <p:cNvSpPr/>
          <p:nvPr/>
        </p:nvSpPr>
        <p:spPr>
          <a:xfrm>
            <a:off x="852805" y="6177280"/>
            <a:ext cx="259080" cy="259080"/>
          </a:xfrm>
          <a:prstGeom prst="ellipse">
            <a:avLst/>
          </a:prstGeom>
          <a:solidFill>
            <a:srgbClr val="FFFFFF"/>
          </a:solidFill>
          <a:ln/>
        </p:spPr>
      </p:sp>
      <p:sp>
        <p:nvSpPr>
          <p:cNvPr id="26" name="Text 24"/>
          <p:cNvSpPr/>
          <p:nvPr/>
        </p:nvSpPr>
        <p:spPr>
          <a:xfrm>
            <a:off x="852805" y="6177280"/>
            <a:ext cx="259080" cy="259080"/>
          </a:xfrm>
          <a:prstGeom prst="rect">
            <a:avLst/>
          </a:prstGeom>
          <a:noFill/>
          <a:ln/>
        </p:spPr>
        <p:txBody>
          <a:bodyPr wrap="square" lIns="45720" tIns="91440" rIns="91440" bIns="45720" rtlCol="0" anchor="ctr"/>
          <a:lstStyle/>
          <a:p>
            <a:pPr>
              <a:lnSpc>
                <a:spcPct val="100000"/>
              </a:lnSpc>
            </a:pPr>
            <a:endParaRPr lang="en-US" sz="1600" dirty="0"/>
          </a:p>
        </p:txBody>
      </p:sp>
      <p:sp>
        <p:nvSpPr>
          <p:cNvPr id="27" name="Shape 25"/>
          <p:cNvSpPr/>
          <p:nvPr/>
        </p:nvSpPr>
        <p:spPr>
          <a:xfrm>
            <a:off x="979805" y="6177280"/>
            <a:ext cx="259080" cy="259080"/>
          </a:xfrm>
          <a:prstGeom prst="ellipse">
            <a:avLst/>
          </a:prstGeom>
          <a:solidFill>
            <a:srgbClr val="000000">
              <a:alpha val="0"/>
            </a:srgbClr>
          </a:solidFill>
          <a:ln w="19050">
            <a:solidFill>
              <a:srgbClr val="FFFFFF"/>
            </a:solidFill>
            <a:prstDash val="solid"/>
          </a:ln>
        </p:spPr>
      </p:sp>
      <p:sp>
        <p:nvSpPr>
          <p:cNvPr id="28" name="Text 26"/>
          <p:cNvSpPr/>
          <p:nvPr/>
        </p:nvSpPr>
        <p:spPr>
          <a:xfrm>
            <a:off x="979805" y="6177280"/>
            <a:ext cx="259080" cy="259080"/>
          </a:xfrm>
          <a:prstGeom prst="rect">
            <a:avLst/>
          </a:prstGeom>
          <a:noFill/>
          <a:ln/>
        </p:spPr>
        <p:txBody>
          <a:bodyPr wrap="square" lIns="45720" tIns="91440" rIns="91440" bIns="45720" rtlCol="0" anchor="ctr"/>
          <a:lstStyle/>
          <a:p>
            <a:pPr>
              <a:lnSpc>
                <a:spcPct val="100000"/>
              </a:lnSpc>
            </a:pPr>
            <a:endParaRPr lang="en-US" sz="1600" dirty="0"/>
          </a:p>
        </p:txBody>
      </p:sp>
      <p:sp>
        <p:nvSpPr>
          <p:cNvPr id="29" name="Shape 27"/>
          <p:cNvSpPr/>
          <p:nvPr/>
        </p:nvSpPr>
        <p:spPr>
          <a:xfrm>
            <a:off x="541655" y="2687320"/>
            <a:ext cx="11172825" cy="2306955"/>
          </a:xfrm>
          <a:prstGeom prst="rect">
            <a:avLst/>
          </a:prstGeom>
          <a:solidFill>
            <a:srgbClr val="000000">
              <a:alpha val="0"/>
            </a:srgbClr>
          </a:solidFill>
          <a:ln/>
        </p:spPr>
      </p:sp>
      <p:sp>
        <p:nvSpPr>
          <p:cNvPr id="30" name="Text 28"/>
          <p:cNvSpPr/>
          <p:nvPr/>
        </p:nvSpPr>
        <p:spPr>
          <a:xfrm>
            <a:off x="541655" y="2687320"/>
            <a:ext cx="11172825" cy="2306955"/>
          </a:xfrm>
          <a:prstGeom prst="rect">
            <a:avLst/>
          </a:prstGeom>
          <a:noFill/>
          <a:ln/>
        </p:spPr>
        <p:txBody>
          <a:bodyPr wrap="square" lIns="45720" tIns="91440" rIns="91440" bIns="45720" rtlCol="0" anchor="t"/>
          <a:lstStyle/>
          <a:p>
            <a:pPr algn="ctr">
              <a:lnSpc>
                <a:spcPct val="100000"/>
              </a:lnSpc>
            </a:pPr>
            <a:r>
              <a:rPr lang="en-US" sz="7200" b="1" dirty="0">
                <a:solidFill>
                  <a:srgbClr val="FFFFFF"/>
                </a:solidFill>
                <a:latin typeface="MiSans" pitchFamily="34" charset="0"/>
                <a:ea typeface="MiSans" pitchFamily="34" charset="-122"/>
                <a:cs typeface="MiSans" pitchFamily="34" charset="-120"/>
              </a:rPr>
              <a:t>Value &amp; Use Cases</a:t>
            </a:r>
            <a:endParaRPr lang="en-US" sz="1600" dirty="0"/>
          </a:p>
        </p:txBody>
      </p:sp>
      <p:sp>
        <p:nvSpPr>
          <p:cNvPr id="31" name="Text 29"/>
          <p:cNvSpPr/>
          <p:nvPr/>
        </p:nvSpPr>
        <p:spPr>
          <a:xfrm>
            <a:off x="2515235" y="1350010"/>
            <a:ext cx="7161530" cy="1198880"/>
          </a:xfrm>
          <a:prstGeom prst="rect">
            <a:avLst/>
          </a:prstGeom>
          <a:noFill/>
          <a:ln/>
        </p:spPr>
        <p:txBody>
          <a:bodyPr wrap="square" lIns="91440" tIns="45720" rIns="91440" bIns="45720" rtlCol="0" anchor="t">
            <a:spAutoFit/>
          </a:bodyPr>
          <a:lstStyle/>
          <a:p>
            <a:pPr algn="ctr">
              <a:lnSpc>
                <a:spcPct val="100000"/>
              </a:lnSpc>
            </a:pPr>
            <a:r>
              <a:rPr lang="en-US" sz="7200" dirty="0">
                <a:solidFill>
                  <a:srgbClr val="FFFFFF"/>
                </a:solidFill>
                <a:latin typeface="MiSans" pitchFamily="34" charset="0"/>
                <a:ea typeface="MiSans" pitchFamily="34" charset="-122"/>
                <a:cs typeface="MiSans" pitchFamily="34" charset="-120"/>
              </a:rPr>
              <a:t>02</a:t>
            </a:r>
            <a:endParaRPr lang="en-US" sz="16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rot="5940000">
            <a:off x="292735" y="295275"/>
            <a:ext cx="558800" cy="558800"/>
          </a:xfrm>
          <a:prstGeom prst="donut">
            <a:avLst/>
          </a:prstGeom>
          <a:gradFill flip="none" rotWithShape="1">
            <a:gsLst>
              <a:gs pos="0">
                <a:srgbClr val="402E7F"/>
              </a:gs>
              <a:gs pos="54000">
                <a:srgbClr val="BC7DB7">
                  <a:alpha val="3000"/>
                </a:srgbClr>
              </a:gs>
              <a:gs pos="100000">
                <a:srgbClr val="BC7DB7">
                  <a:alpha val="3000"/>
                </a:srgbClr>
              </a:gs>
            </a:gsLst>
            <a:lin ang="18900000" scaled="1"/>
          </a:gradFill>
          <a:ln/>
        </p:spPr>
      </p:sp>
      <p:sp>
        <p:nvSpPr>
          <p:cNvPr id="3" name="Text 1"/>
          <p:cNvSpPr/>
          <p:nvPr/>
        </p:nvSpPr>
        <p:spPr>
          <a:xfrm rot="5940000">
            <a:off x="292735" y="295275"/>
            <a:ext cx="558800" cy="558800"/>
          </a:xfrm>
          <a:prstGeom prst="rect">
            <a:avLst/>
          </a:prstGeom>
          <a:noFill/>
          <a:ln/>
        </p:spPr>
        <p:txBody>
          <a:bodyPr wrap="square" lIns="45720" tIns="91440" rIns="91440" bIns="45720" rtlCol="0" anchor="t"/>
          <a:lstStyle/>
          <a:p>
            <a:pPr>
              <a:lnSpc>
                <a:spcPct val="100000"/>
              </a:lnSpc>
            </a:pPr>
            <a:endParaRPr lang="en-US" sz="1600" dirty="0"/>
          </a:p>
        </p:txBody>
      </p:sp>
      <p:pic>
        <p:nvPicPr>
          <p:cNvPr id="4" name="Image 0" descr="https://kimi-img.moonshot.cn/pub/slides/slides_tmpl/image/25-09-08-15:08:37-d2v81tdnfo2stf9dkdng.png"/>
          <p:cNvPicPr>
            <a:picLocks noChangeAspect="1"/>
          </p:cNvPicPr>
          <p:nvPr/>
        </p:nvPicPr>
        <p:blipFill>
          <a:blip r:embed="rId3"/>
          <a:srcRect l="89" r="89"/>
          <a:stretch/>
        </p:blipFill>
        <p:spPr>
          <a:xfrm>
            <a:off x="748030" y="1678940"/>
            <a:ext cx="3578225" cy="4374515"/>
          </a:xfrm>
          <a:prstGeom prst="rect">
            <a:avLst/>
          </a:prstGeom>
        </p:spPr>
      </p:pic>
      <p:sp>
        <p:nvSpPr>
          <p:cNvPr id="5" name="Shape 2"/>
          <p:cNvSpPr/>
          <p:nvPr/>
        </p:nvSpPr>
        <p:spPr>
          <a:xfrm>
            <a:off x="3981450" y="5556885"/>
            <a:ext cx="668020" cy="727075"/>
          </a:xfrm>
          <a:prstGeom prst="roundRect">
            <a:avLst>
              <a:gd name="adj" fmla="val 10513"/>
            </a:avLst>
          </a:prstGeom>
          <a:solidFill>
            <a:srgbClr val="BC7DB7"/>
          </a:solidFill>
          <a:ln/>
        </p:spPr>
      </p:sp>
      <p:sp>
        <p:nvSpPr>
          <p:cNvPr id="6" name="Text 3"/>
          <p:cNvSpPr/>
          <p:nvPr/>
        </p:nvSpPr>
        <p:spPr>
          <a:xfrm>
            <a:off x="3981450" y="5556885"/>
            <a:ext cx="668020" cy="727075"/>
          </a:xfrm>
          <a:prstGeom prst="rect">
            <a:avLst/>
          </a:prstGeom>
          <a:noFill/>
          <a:ln/>
        </p:spPr>
        <p:txBody>
          <a:bodyPr wrap="square" lIns="45720" tIns="91440" rIns="91440" bIns="45720" rtlCol="0" anchor="ctr"/>
          <a:lstStyle/>
          <a:p>
            <a:pPr>
              <a:lnSpc>
                <a:spcPct val="100000"/>
              </a:lnSpc>
            </a:pPr>
            <a:endParaRPr lang="en-US" sz="1600" dirty="0"/>
          </a:p>
        </p:txBody>
      </p:sp>
      <p:sp>
        <p:nvSpPr>
          <p:cNvPr id="7" name="Shape 4"/>
          <p:cNvSpPr/>
          <p:nvPr/>
        </p:nvSpPr>
        <p:spPr>
          <a:xfrm>
            <a:off x="4871720" y="2914015"/>
            <a:ext cx="3157220" cy="3151505"/>
          </a:xfrm>
          <a:prstGeom prst="roundRect">
            <a:avLst>
              <a:gd name="adj" fmla="val 10513"/>
            </a:avLst>
          </a:prstGeom>
          <a:solidFill>
            <a:srgbClr val="FFFFFF"/>
          </a:solidFill>
          <a:ln w="19050">
            <a:solidFill>
              <a:srgbClr val="D5CDED">
                <a:alpha val="43137"/>
              </a:srgbClr>
            </a:solidFill>
            <a:prstDash val="solid"/>
          </a:ln>
          <a:effectLst>
            <a:outerShdw blurRad="190500" dist="71842" dir="2700000" algn="bl" rotWithShape="0">
              <a:srgbClr val="BC7DB7">
                <a:alpha val="10196"/>
              </a:srgbClr>
            </a:outerShdw>
          </a:effectLst>
        </p:spPr>
      </p:sp>
      <p:sp>
        <p:nvSpPr>
          <p:cNvPr id="8" name="Text 5"/>
          <p:cNvSpPr/>
          <p:nvPr/>
        </p:nvSpPr>
        <p:spPr>
          <a:xfrm>
            <a:off x="4871720" y="2914015"/>
            <a:ext cx="3157220" cy="3151505"/>
          </a:xfrm>
          <a:prstGeom prst="rect">
            <a:avLst/>
          </a:prstGeom>
          <a:noFill/>
          <a:ln/>
        </p:spPr>
        <p:txBody>
          <a:bodyPr wrap="square" lIns="45720" tIns="91440" rIns="91440" bIns="45720" rtlCol="0" anchor="ctr"/>
          <a:lstStyle/>
          <a:p>
            <a:pPr>
              <a:lnSpc>
                <a:spcPct val="100000"/>
              </a:lnSpc>
            </a:pPr>
            <a:endParaRPr lang="en-US" sz="1600" dirty="0"/>
          </a:p>
        </p:txBody>
      </p:sp>
      <p:sp>
        <p:nvSpPr>
          <p:cNvPr id="9" name="Shape 6"/>
          <p:cNvSpPr/>
          <p:nvPr/>
        </p:nvSpPr>
        <p:spPr>
          <a:xfrm>
            <a:off x="8293100" y="2939415"/>
            <a:ext cx="3157220" cy="3138805"/>
          </a:xfrm>
          <a:prstGeom prst="roundRect">
            <a:avLst>
              <a:gd name="adj" fmla="val 10513"/>
            </a:avLst>
          </a:prstGeom>
          <a:solidFill>
            <a:srgbClr val="FFFFFF"/>
          </a:solidFill>
          <a:ln w="19050">
            <a:solidFill>
              <a:srgbClr val="D5CDED">
                <a:alpha val="43137"/>
              </a:srgbClr>
            </a:solidFill>
            <a:prstDash val="solid"/>
          </a:ln>
          <a:effectLst>
            <a:outerShdw blurRad="190500" dist="71842" dir="2700000" algn="bl" rotWithShape="0">
              <a:srgbClr val="BC7DB7">
                <a:alpha val="10196"/>
              </a:srgbClr>
            </a:outerShdw>
          </a:effectLst>
        </p:spPr>
      </p:sp>
      <p:sp>
        <p:nvSpPr>
          <p:cNvPr id="10" name="Text 7"/>
          <p:cNvSpPr/>
          <p:nvPr/>
        </p:nvSpPr>
        <p:spPr>
          <a:xfrm>
            <a:off x="8293100" y="2939415"/>
            <a:ext cx="3157220" cy="3138805"/>
          </a:xfrm>
          <a:prstGeom prst="rect">
            <a:avLst/>
          </a:prstGeom>
          <a:noFill/>
          <a:ln/>
        </p:spPr>
        <p:txBody>
          <a:bodyPr wrap="square" lIns="45720" tIns="91440" rIns="91440" bIns="45720" rtlCol="0" anchor="ctr"/>
          <a:lstStyle/>
          <a:p>
            <a:pPr>
              <a:lnSpc>
                <a:spcPct val="100000"/>
              </a:lnSpc>
            </a:pPr>
            <a:endParaRPr lang="en-US" sz="1600" dirty="0"/>
          </a:p>
        </p:txBody>
      </p:sp>
      <p:sp>
        <p:nvSpPr>
          <p:cNvPr id="11" name="Shape 8"/>
          <p:cNvSpPr/>
          <p:nvPr/>
        </p:nvSpPr>
        <p:spPr>
          <a:xfrm rot="16200000">
            <a:off x="7311390" y="-882650"/>
            <a:ext cx="199390" cy="5166995"/>
          </a:xfrm>
          <a:prstGeom prst="roundRect">
            <a:avLst>
              <a:gd name="adj" fmla="val 50000"/>
            </a:avLst>
          </a:prstGeom>
          <a:gradFill flip="none" rotWithShape="1">
            <a:gsLst>
              <a:gs pos="0">
                <a:srgbClr val="D5CDED">
                  <a:alpha val="13000"/>
                </a:srgbClr>
              </a:gs>
              <a:gs pos="28000">
                <a:srgbClr val="D5CDED">
                  <a:alpha val="13000"/>
                </a:srgbClr>
              </a:gs>
              <a:gs pos="100000">
                <a:srgbClr val="402E7F"/>
              </a:gs>
            </a:gsLst>
            <a:lin ang="16200000" scaled="1"/>
          </a:gradFill>
          <a:ln/>
        </p:spPr>
      </p:sp>
      <p:sp>
        <p:nvSpPr>
          <p:cNvPr id="12" name="Text 9"/>
          <p:cNvSpPr/>
          <p:nvPr/>
        </p:nvSpPr>
        <p:spPr>
          <a:xfrm rot="16200000">
            <a:off x="7311390" y="-882650"/>
            <a:ext cx="199390" cy="5166995"/>
          </a:xfrm>
          <a:prstGeom prst="rect">
            <a:avLst/>
          </a:prstGeom>
          <a:noFill/>
          <a:ln/>
        </p:spPr>
        <p:txBody>
          <a:bodyPr wrap="square" lIns="45720" tIns="91440" rIns="91440" bIns="45720" rtlCol="0" anchor="ctr"/>
          <a:lstStyle/>
          <a:p>
            <a:pPr>
              <a:lnSpc>
                <a:spcPct val="100000"/>
              </a:lnSpc>
            </a:pPr>
            <a:endParaRPr lang="en-US" sz="1600" dirty="0"/>
          </a:p>
        </p:txBody>
      </p:sp>
      <p:sp>
        <p:nvSpPr>
          <p:cNvPr id="13" name="Text 10"/>
          <p:cNvSpPr/>
          <p:nvPr/>
        </p:nvSpPr>
        <p:spPr>
          <a:xfrm>
            <a:off x="582930" y="455295"/>
            <a:ext cx="10151745" cy="583565"/>
          </a:xfrm>
          <a:prstGeom prst="rect">
            <a:avLst/>
          </a:prstGeom>
          <a:noFill/>
          <a:ln/>
        </p:spPr>
        <p:txBody>
          <a:bodyPr wrap="square" lIns="91440" tIns="45720" rIns="91440" bIns="45720" rtlCol="0" anchor="t">
            <a:spAutoFit/>
          </a:bodyPr>
          <a:lstStyle/>
          <a:p>
            <a:pPr>
              <a:lnSpc>
                <a:spcPct val="100000"/>
              </a:lnSpc>
            </a:pPr>
            <a:r>
              <a:rPr lang="en-US" sz="3200" b="1" dirty="0">
                <a:solidFill>
                  <a:srgbClr val="1E1C0D"/>
                </a:solidFill>
                <a:latin typeface="MiSans" pitchFamily="34" charset="0"/>
                <a:ea typeface="MiSans" pitchFamily="34" charset="-122"/>
                <a:cs typeface="MiSans" pitchFamily="34" charset="-120"/>
              </a:rPr>
              <a:t>Features &amp; Business Benefits</a:t>
            </a:r>
            <a:endParaRPr lang="en-US" sz="1600" dirty="0"/>
          </a:p>
        </p:txBody>
      </p:sp>
      <p:sp>
        <p:nvSpPr>
          <p:cNvPr id="14" name="Text 11"/>
          <p:cNvSpPr/>
          <p:nvPr/>
        </p:nvSpPr>
        <p:spPr>
          <a:xfrm>
            <a:off x="4802505" y="1123315"/>
            <a:ext cx="4800600" cy="460375"/>
          </a:xfrm>
          <a:prstGeom prst="rect">
            <a:avLst/>
          </a:prstGeom>
          <a:noFill/>
          <a:ln/>
        </p:spPr>
        <p:txBody>
          <a:bodyPr wrap="square" lIns="91440" tIns="45720" rIns="91440" bIns="45720" rtlCol="0" anchor="t">
            <a:spAutoFit/>
          </a:bodyPr>
          <a:lstStyle/>
          <a:p>
            <a:pPr>
              <a:lnSpc>
                <a:spcPct val="100000"/>
              </a:lnSpc>
            </a:pPr>
            <a:r>
              <a:rPr lang="en-US" sz="2400" b="1" dirty="0">
                <a:solidFill>
                  <a:srgbClr val="402E7F"/>
                </a:solidFill>
                <a:latin typeface="MiSans" pitchFamily="34" charset="0"/>
                <a:ea typeface="MiSans" pitchFamily="34" charset="-122"/>
                <a:cs typeface="MiSans" pitchFamily="34" charset="-120"/>
              </a:rPr>
              <a:t>Real-Time Updates</a:t>
            </a:r>
            <a:endParaRPr lang="en-US" sz="1600" dirty="0"/>
          </a:p>
        </p:txBody>
      </p:sp>
      <p:sp>
        <p:nvSpPr>
          <p:cNvPr id="15" name="Text 12"/>
          <p:cNvSpPr/>
          <p:nvPr/>
        </p:nvSpPr>
        <p:spPr>
          <a:xfrm>
            <a:off x="4802505" y="1839595"/>
            <a:ext cx="6647815" cy="866140"/>
          </a:xfrm>
          <a:prstGeom prst="rect">
            <a:avLst/>
          </a:prstGeom>
          <a:noFill/>
          <a:ln/>
        </p:spPr>
        <p:txBody>
          <a:bodyPr wrap="square" lIns="91440" tIns="45720" rIns="91440" bIns="45720" rtlCol="0" anchor="t">
            <a:spAutoFit/>
          </a:bodyPr>
          <a:lstStyle/>
          <a:p>
            <a:pPr>
              <a:lnSpc>
                <a:spcPct val="120000"/>
              </a:lnSpc>
            </a:pPr>
            <a:r>
              <a:rPr lang="en-US" sz="1400" dirty="0">
                <a:solidFill>
                  <a:srgbClr val="1E1C0D"/>
                </a:solidFill>
                <a:latin typeface="MiSans" pitchFamily="34" charset="0"/>
                <a:ea typeface="MiSans" pitchFamily="34" charset="-122"/>
                <a:cs typeface="MiSans" pitchFamily="34" charset="-120"/>
              </a:rPr>
              <a:t>Real-time inventory and billing updates reduce errors and stock-outs, ensuring that businesses always have accurate data. This leads to improved customer satisfaction and operational efficiency.</a:t>
            </a:r>
            <a:endParaRPr lang="en-US" sz="1600" dirty="0"/>
          </a:p>
        </p:txBody>
      </p:sp>
      <p:sp>
        <p:nvSpPr>
          <p:cNvPr id="16" name="Text 13"/>
          <p:cNvSpPr/>
          <p:nvPr/>
        </p:nvSpPr>
        <p:spPr>
          <a:xfrm>
            <a:off x="5049520" y="2997200"/>
            <a:ext cx="2846705" cy="706755"/>
          </a:xfrm>
          <a:prstGeom prst="rect">
            <a:avLst/>
          </a:prstGeom>
          <a:noFill/>
          <a:ln/>
        </p:spPr>
        <p:txBody>
          <a:bodyPr wrap="square" lIns="91440" tIns="45720" rIns="91440" bIns="45720" rtlCol="0" anchor="t">
            <a:spAutoFit/>
          </a:bodyPr>
          <a:lstStyle/>
          <a:p>
            <a:pPr>
              <a:lnSpc>
                <a:spcPct val="100000"/>
              </a:lnSpc>
            </a:pPr>
            <a:r>
              <a:rPr lang="en-US" sz="2000" b="1" dirty="0">
                <a:solidFill>
                  <a:srgbClr val="402E7F"/>
                </a:solidFill>
                <a:latin typeface="MiSans" pitchFamily="34" charset="0"/>
                <a:ea typeface="MiSans" pitchFamily="34" charset="-122"/>
                <a:cs typeface="MiSans" pitchFamily="34" charset="-120"/>
              </a:rPr>
              <a:t>Centralized Control</a:t>
            </a:r>
            <a:endParaRPr lang="en-US" sz="1600" dirty="0"/>
          </a:p>
        </p:txBody>
      </p:sp>
      <p:sp>
        <p:nvSpPr>
          <p:cNvPr id="17" name="Text 14"/>
          <p:cNvSpPr/>
          <p:nvPr/>
        </p:nvSpPr>
        <p:spPr>
          <a:xfrm>
            <a:off x="5048250" y="3686175"/>
            <a:ext cx="2846070" cy="2158365"/>
          </a:xfrm>
          <a:prstGeom prst="rect">
            <a:avLst/>
          </a:prstGeom>
          <a:noFill/>
          <a:ln/>
        </p:spPr>
        <p:txBody>
          <a:bodyPr wrap="square" lIns="91440" tIns="45720" rIns="91440" bIns="45720" rtlCol="0" anchor="t">
            <a:spAutoFit/>
          </a:bodyPr>
          <a:lstStyle/>
          <a:p>
            <a:pPr>
              <a:lnSpc>
                <a:spcPct val="120000"/>
              </a:lnSpc>
            </a:pPr>
            <a:r>
              <a:rPr lang="en-US" sz="1400" dirty="0">
                <a:solidFill>
                  <a:srgbClr val="1E1C0D"/>
                </a:solidFill>
                <a:latin typeface="MiSans" pitchFamily="34" charset="0"/>
                <a:ea typeface="MiSans" pitchFamily="34" charset="-122"/>
                <a:cs typeface="MiSans" pitchFamily="34" charset="-120"/>
              </a:rPr>
              <a:t>Centralized dashboards provide headquarters with instant visibility into all store operations. This allows for better decision-making and streamlined management of multi-location businesses.</a:t>
            </a:r>
            <a:endParaRPr lang="en-US" sz="1600" dirty="0"/>
          </a:p>
        </p:txBody>
      </p:sp>
      <p:sp>
        <p:nvSpPr>
          <p:cNvPr id="18" name="Text 15"/>
          <p:cNvSpPr/>
          <p:nvPr/>
        </p:nvSpPr>
        <p:spPr>
          <a:xfrm>
            <a:off x="8425815" y="2997200"/>
            <a:ext cx="2846705" cy="706755"/>
          </a:xfrm>
          <a:prstGeom prst="rect">
            <a:avLst/>
          </a:prstGeom>
          <a:noFill/>
          <a:ln/>
        </p:spPr>
        <p:txBody>
          <a:bodyPr wrap="square" lIns="91440" tIns="45720" rIns="91440" bIns="45720" rtlCol="0" anchor="t">
            <a:spAutoFit/>
          </a:bodyPr>
          <a:lstStyle/>
          <a:p>
            <a:pPr>
              <a:lnSpc>
                <a:spcPct val="100000"/>
              </a:lnSpc>
            </a:pPr>
            <a:r>
              <a:rPr lang="en-US" sz="2000" b="1" dirty="0">
                <a:solidFill>
                  <a:srgbClr val="402E7F"/>
                </a:solidFill>
                <a:latin typeface="MiSans" pitchFamily="34" charset="0"/>
                <a:ea typeface="MiSans" pitchFamily="34" charset="-122"/>
                <a:cs typeface="MiSans" pitchFamily="34" charset="-120"/>
              </a:rPr>
              <a:t>Mobile Access</a:t>
            </a:r>
            <a:endParaRPr lang="en-US" sz="1600" dirty="0"/>
          </a:p>
        </p:txBody>
      </p:sp>
      <p:sp>
        <p:nvSpPr>
          <p:cNvPr id="19" name="Text 16"/>
          <p:cNvSpPr/>
          <p:nvPr/>
        </p:nvSpPr>
        <p:spPr>
          <a:xfrm>
            <a:off x="8424545" y="3686175"/>
            <a:ext cx="2846070" cy="2158365"/>
          </a:xfrm>
          <a:prstGeom prst="rect">
            <a:avLst/>
          </a:prstGeom>
          <a:noFill/>
          <a:ln/>
        </p:spPr>
        <p:txBody>
          <a:bodyPr wrap="square" lIns="91440" tIns="45720" rIns="91440" bIns="45720" rtlCol="0" anchor="t">
            <a:spAutoFit/>
          </a:bodyPr>
          <a:lstStyle/>
          <a:p>
            <a:pPr>
              <a:lnSpc>
                <a:spcPct val="120000"/>
              </a:lnSpc>
            </a:pPr>
            <a:r>
              <a:rPr lang="en-US" sz="1400" dirty="0">
                <a:solidFill>
                  <a:srgbClr val="1E1C0D"/>
                </a:solidFill>
                <a:latin typeface="MiSans" pitchFamily="34" charset="0"/>
                <a:ea typeface="MiSans" pitchFamily="34" charset="-122"/>
                <a:cs typeface="MiSans" pitchFamily="34" charset="-120"/>
              </a:rPr>
              <a:t>Mobile access for field staff and store counters enables on-the-spot sales and inventory management. This flexibility enhances productivity and ensures that operations run smoothly even when staff are not in the store.</a:t>
            </a:r>
            <a:endParaRPr lang="en-US" sz="16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rot="5940000">
            <a:off x="367665" y="335915"/>
            <a:ext cx="558800" cy="594995"/>
          </a:xfrm>
          <a:prstGeom prst="donut">
            <a:avLst/>
          </a:prstGeom>
          <a:gradFill flip="none" rotWithShape="1">
            <a:gsLst>
              <a:gs pos="0">
                <a:srgbClr val="402E7F"/>
              </a:gs>
              <a:gs pos="54000">
                <a:srgbClr val="BC7DB7">
                  <a:alpha val="3000"/>
                </a:srgbClr>
              </a:gs>
              <a:gs pos="100000">
                <a:srgbClr val="BC7DB7">
                  <a:alpha val="3000"/>
                </a:srgbClr>
              </a:gs>
            </a:gsLst>
            <a:lin ang="18900000" scaled="1"/>
          </a:gradFill>
          <a:ln/>
        </p:spPr>
      </p:sp>
      <p:sp>
        <p:nvSpPr>
          <p:cNvPr id="3" name="Text 1"/>
          <p:cNvSpPr/>
          <p:nvPr/>
        </p:nvSpPr>
        <p:spPr>
          <a:xfrm rot="5940000">
            <a:off x="367665" y="335915"/>
            <a:ext cx="558800" cy="594995"/>
          </a:xfrm>
          <a:prstGeom prst="rect">
            <a:avLst/>
          </a:prstGeom>
          <a:noFill/>
          <a:ln/>
        </p:spPr>
        <p:txBody>
          <a:bodyPr wrap="square" lIns="45720" tIns="91440" rIns="91440" bIns="45720" rtlCol="0" anchor="t"/>
          <a:lstStyle/>
          <a:p>
            <a:pPr>
              <a:lnSpc>
                <a:spcPct val="100000"/>
              </a:lnSpc>
            </a:pPr>
            <a:endParaRPr lang="en-US" sz="1600" dirty="0"/>
          </a:p>
        </p:txBody>
      </p:sp>
      <p:sp>
        <p:nvSpPr>
          <p:cNvPr id="4" name="Text 2"/>
          <p:cNvSpPr/>
          <p:nvPr/>
        </p:nvSpPr>
        <p:spPr>
          <a:xfrm>
            <a:off x="582930" y="455295"/>
            <a:ext cx="10151745" cy="583565"/>
          </a:xfrm>
          <a:prstGeom prst="rect">
            <a:avLst/>
          </a:prstGeom>
          <a:noFill/>
          <a:ln/>
        </p:spPr>
        <p:txBody>
          <a:bodyPr wrap="square" lIns="91440" tIns="45720" rIns="91440" bIns="45720" rtlCol="0" anchor="t">
            <a:spAutoFit/>
          </a:bodyPr>
          <a:lstStyle/>
          <a:p>
            <a:pPr>
              <a:lnSpc>
                <a:spcPct val="100000"/>
              </a:lnSpc>
            </a:pPr>
            <a:r>
              <a:rPr lang="en-US" sz="3200" b="1" dirty="0">
                <a:solidFill>
                  <a:srgbClr val="1E1C0D"/>
                </a:solidFill>
                <a:latin typeface="MiSans" pitchFamily="34" charset="0"/>
                <a:ea typeface="MiSans" pitchFamily="34" charset="-122"/>
                <a:cs typeface="MiSans" pitchFamily="34" charset="-120"/>
              </a:rPr>
              <a:t>Everyday Use Cases</a:t>
            </a:r>
            <a:endParaRPr lang="en-US" sz="1600" dirty="0"/>
          </a:p>
        </p:txBody>
      </p:sp>
      <p:sp>
        <p:nvSpPr>
          <p:cNvPr id="5" name="Shape 3"/>
          <p:cNvSpPr/>
          <p:nvPr/>
        </p:nvSpPr>
        <p:spPr>
          <a:xfrm rot="16200000" flipH="1" flipV="1">
            <a:off x="702310" y="1273175"/>
            <a:ext cx="1284605" cy="1250315"/>
          </a:xfrm>
          <a:prstGeom prst="round2DiagRect">
            <a:avLst>
              <a:gd name="adj1" fmla="val 0"/>
              <a:gd name="adj2" fmla="val 0"/>
            </a:avLst>
          </a:prstGeom>
          <a:solidFill>
            <a:srgbClr val="402E7F"/>
          </a:solidFill>
          <a:ln/>
        </p:spPr>
      </p:sp>
      <p:sp>
        <p:nvSpPr>
          <p:cNvPr id="6" name="Text 4"/>
          <p:cNvSpPr/>
          <p:nvPr/>
        </p:nvSpPr>
        <p:spPr>
          <a:xfrm rot="16200000">
            <a:off x="702310" y="1273175"/>
            <a:ext cx="1284605" cy="1250315"/>
          </a:xfrm>
          <a:prstGeom prst="rect">
            <a:avLst/>
          </a:prstGeom>
          <a:noFill/>
          <a:ln/>
        </p:spPr>
        <p:txBody>
          <a:bodyPr wrap="square" lIns="45720" tIns="91440" rIns="91440" bIns="45720" rtlCol="0" anchor="ctr"/>
          <a:lstStyle/>
          <a:p>
            <a:pPr>
              <a:lnSpc>
                <a:spcPct val="100000"/>
              </a:lnSpc>
            </a:pPr>
            <a:endParaRPr lang="en-US" sz="1600" dirty="0"/>
          </a:p>
        </p:txBody>
      </p:sp>
      <p:pic>
        <p:nvPicPr>
          <p:cNvPr id="7" name="Image 0" descr="https://kimi-img.moonshot.cn/pub/slides/slides_tmpl/image/25-09-08-15:08:32-d2v81s5nfo2stf9dkdeg.png"/>
          <p:cNvPicPr>
            <a:picLocks noChangeAspect="1"/>
          </p:cNvPicPr>
          <p:nvPr/>
        </p:nvPicPr>
        <p:blipFill>
          <a:blip r:embed="rId3"/>
          <a:srcRect l="16" r="16"/>
          <a:stretch/>
        </p:blipFill>
        <p:spPr>
          <a:xfrm>
            <a:off x="1115695" y="1621790"/>
            <a:ext cx="3937000" cy="4631690"/>
          </a:xfrm>
          <a:prstGeom prst="rect">
            <a:avLst/>
          </a:prstGeom>
        </p:spPr>
      </p:pic>
      <p:pic>
        <p:nvPicPr>
          <p:cNvPr id="8" name="Image 1" descr="https://kimi-img.moonshot.cn/pub/slides/slides_tmpl/image/25-09-08-15:08:31-d2v81rtnfo2stf9dkdd0.png"/>
          <p:cNvPicPr>
            <a:picLocks noChangeAspect="1"/>
          </p:cNvPicPr>
          <p:nvPr/>
        </p:nvPicPr>
        <p:blipFill>
          <a:blip r:embed="rId4"/>
          <a:srcRect l="39" r="39"/>
          <a:stretch/>
        </p:blipFill>
        <p:spPr>
          <a:xfrm>
            <a:off x="5186045" y="4615815"/>
            <a:ext cx="2921000" cy="1637665"/>
          </a:xfrm>
          <a:prstGeom prst="rect">
            <a:avLst/>
          </a:prstGeom>
        </p:spPr>
      </p:pic>
      <p:pic>
        <p:nvPicPr>
          <p:cNvPr id="9" name="Image 2" descr="https://kimi-img.moonshot.cn/pub/slides/slides_tmpl/image/25-09-08-15:08:31-d2v81rtnfo2stf9dkddg.png"/>
          <p:cNvPicPr>
            <a:picLocks noChangeAspect="1"/>
          </p:cNvPicPr>
          <p:nvPr/>
        </p:nvPicPr>
        <p:blipFill>
          <a:blip r:embed="rId5"/>
          <a:srcRect l="39" r="39"/>
          <a:stretch/>
        </p:blipFill>
        <p:spPr>
          <a:xfrm>
            <a:off x="8240395" y="4615815"/>
            <a:ext cx="2921000" cy="1637665"/>
          </a:xfrm>
          <a:prstGeom prst="rect">
            <a:avLst/>
          </a:prstGeom>
        </p:spPr>
      </p:pic>
      <p:sp>
        <p:nvSpPr>
          <p:cNvPr id="10" name="Text 5"/>
          <p:cNvSpPr/>
          <p:nvPr/>
        </p:nvSpPr>
        <p:spPr>
          <a:xfrm>
            <a:off x="5281295" y="1621790"/>
            <a:ext cx="5909602" cy="521970"/>
          </a:xfrm>
          <a:prstGeom prst="rect">
            <a:avLst/>
          </a:prstGeom>
          <a:noFill/>
          <a:ln/>
        </p:spPr>
        <p:txBody>
          <a:bodyPr wrap="square" lIns="91440" tIns="45720" rIns="91440" bIns="45720" rtlCol="0" anchor="t">
            <a:spAutoFit/>
          </a:bodyPr>
          <a:lstStyle/>
          <a:p>
            <a:pPr>
              <a:lnSpc>
                <a:spcPct val="100000"/>
              </a:lnSpc>
            </a:pPr>
            <a:r>
              <a:rPr lang="en-US" sz="2800" b="1" dirty="0">
                <a:solidFill>
                  <a:srgbClr val="402E7F"/>
                </a:solidFill>
                <a:latin typeface="MiSans" pitchFamily="34" charset="0"/>
                <a:ea typeface="MiSans" pitchFamily="34" charset="-122"/>
                <a:cs typeface="MiSans" pitchFamily="34" charset="-120"/>
              </a:rPr>
              <a:t>Retail Chains</a:t>
            </a:r>
            <a:endParaRPr lang="en-US" sz="1600" dirty="0"/>
          </a:p>
        </p:txBody>
      </p:sp>
      <p:sp>
        <p:nvSpPr>
          <p:cNvPr id="11" name="Text 6"/>
          <p:cNvSpPr/>
          <p:nvPr/>
        </p:nvSpPr>
        <p:spPr>
          <a:xfrm>
            <a:off x="5281295" y="2298065"/>
            <a:ext cx="5923280" cy="2091690"/>
          </a:xfrm>
          <a:prstGeom prst="rect">
            <a:avLst/>
          </a:prstGeom>
          <a:noFill/>
          <a:ln/>
        </p:spPr>
        <p:txBody>
          <a:bodyPr wrap="square" lIns="91440" tIns="45720" rIns="91440" bIns="45720" rtlCol="0" anchor="t">
            <a:spAutoFit/>
          </a:bodyPr>
          <a:lstStyle/>
          <a:p>
            <a:pPr>
              <a:lnSpc>
                <a:spcPct val="130000"/>
              </a:lnSpc>
            </a:pPr>
            <a:r>
              <a:rPr lang="en-US" sz="2000" dirty="0">
                <a:solidFill>
                  <a:srgbClr val="1E1C0D"/>
                </a:solidFill>
                <a:latin typeface="MiSans" pitchFamily="34" charset="0"/>
                <a:ea typeface="MiSans" pitchFamily="34" charset="-122"/>
                <a:cs typeface="MiSans" pitchFamily="34" charset="-120"/>
              </a:rPr>
              <a:t>Retail chains use Bonrix Sales Cloud to manage multiple outlets from a single console. Field reps can create orders remotely, store counters can generate GST-compliant bills quickly, and managers can track live sales and inventory to optimize operations.</a:t>
            </a:r>
            <a:endParaRPr lang="en-US" sz="16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rot="5940000">
            <a:off x="367665" y="335915"/>
            <a:ext cx="558800" cy="594995"/>
          </a:xfrm>
          <a:prstGeom prst="donut">
            <a:avLst/>
          </a:prstGeom>
          <a:gradFill flip="none" rotWithShape="1">
            <a:gsLst>
              <a:gs pos="0">
                <a:srgbClr val="402E7F"/>
              </a:gs>
              <a:gs pos="54000">
                <a:srgbClr val="BC7DB7">
                  <a:alpha val="3000"/>
                </a:srgbClr>
              </a:gs>
              <a:gs pos="100000">
                <a:srgbClr val="BC7DB7">
                  <a:alpha val="3000"/>
                </a:srgbClr>
              </a:gs>
            </a:gsLst>
            <a:lin ang="18900000" scaled="1"/>
          </a:gradFill>
          <a:ln/>
        </p:spPr>
      </p:sp>
      <p:sp>
        <p:nvSpPr>
          <p:cNvPr id="3" name="Text 1"/>
          <p:cNvSpPr/>
          <p:nvPr/>
        </p:nvSpPr>
        <p:spPr>
          <a:xfrm rot="5940000">
            <a:off x="367665" y="335915"/>
            <a:ext cx="558800" cy="594995"/>
          </a:xfrm>
          <a:prstGeom prst="rect">
            <a:avLst/>
          </a:prstGeom>
          <a:noFill/>
          <a:ln/>
        </p:spPr>
        <p:txBody>
          <a:bodyPr wrap="square" lIns="45720" tIns="91440" rIns="91440" bIns="45720" rtlCol="0" anchor="t"/>
          <a:lstStyle/>
          <a:p>
            <a:pPr>
              <a:lnSpc>
                <a:spcPct val="100000"/>
              </a:lnSpc>
            </a:pPr>
            <a:endParaRPr lang="en-US" sz="1600" dirty="0"/>
          </a:p>
        </p:txBody>
      </p:sp>
      <p:sp>
        <p:nvSpPr>
          <p:cNvPr id="4" name="Shape 2"/>
          <p:cNvSpPr/>
          <p:nvPr/>
        </p:nvSpPr>
        <p:spPr>
          <a:xfrm>
            <a:off x="4445" y="0"/>
            <a:ext cx="12187555" cy="6875780"/>
          </a:xfrm>
          <a:prstGeom prst="rect">
            <a:avLst/>
          </a:prstGeom>
          <a:gradFill flip="none" rotWithShape="1">
            <a:gsLst>
              <a:gs pos="0">
                <a:srgbClr val="D7B1D4"/>
              </a:gs>
              <a:gs pos="34000">
                <a:srgbClr val="BC7DB7"/>
              </a:gs>
              <a:gs pos="100000">
                <a:srgbClr val="30225F"/>
              </a:gs>
            </a:gsLst>
            <a:lin ang="13500000" scaled="1"/>
          </a:gradFill>
          <a:ln/>
        </p:spPr>
      </p:sp>
      <p:sp>
        <p:nvSpPr>
          <p:cNvPr id="5" name="Text 3"/>
          <p:cNvSpPr/>
          <p:nvPr/>
        </p:nvSpPr>
        <p:spPr>
          <a:xfrm>
            <a:off x="4445" y="0"/>
            <a:ext cx="12187555" cy="6875780"/>
          </a:xfrm>
          <a:prstGeom prst="rect">
            <a:avLst/>
          </a:prstGeom>
          <a:noFill/>
          <a:ln/>
        </p:spPr>
        <p:txBody>
          <a:bodyPr wrap="square" lIns="45720" tIns="91440" rIns="91440" bIns="45720" rtlCol="0" anchor="ctr"/>
          <a:lstStyle/>
          <a:p>
            <a:pPr>
              <a:lnSpc>
                <a:spcPct val="100000"/>
              </a:lnSpc>
            </a:pPr>
            <a:endParaRPr lang="en-US" sz="1600" dirty="0"/>
          </a:p>
        </p:txBody>
      </p:sp>
      <p:sp>
        <p:nvSpPr>
          <p:cNvPr id="6" name="Shape 4"/>
          <p:cNvSpPr/>
          <p:nvPr/>
        </p:nvSpPr>
        <p:spPr>
          <a:xfrm>
            <a:off x="852805" y="469900"/>
            <a:ext cx="106680" cy="106680"/>
          </a:xfrm>
          <a:prstGeom prst="ellipse">
            <a:avLst/>
          </a:prstGeom>
          <a:solidFill>
            <a:srgbClr val="FFFFFF"/>
          </a:solidFill>
          <a:ln/>
        </p:spPr>
      </p:sp>
      <p:sp>
        <p:nvSpPr>
          <p:cNvPr id="7" name="Text 5"/>
          <p:cNvSpPr/>
          <p:nvPr/>
        </p:nvSpPr>
        <p:spPr>
          <a:xfrm>
            <a:off x="852805" y="469900"/>
            <a:ext cx="106680" cy="106680"/>
          </a:xfrm>
          <a:prstGeom prst="rect">
            <a:avLst/>
          </a:prstGeom>
          <a:noFill/>
          <a:ln/>
        </p:spPr>
        <p:txBody>
          <a:bodyPr wrap="square" lIns="45720" tIns="91440" rIns="91440" bIns="45720" rtlCol="0" anchor="ctr"/>
          <a:lstStyle/>
          <a:p>
            <a:pPr>
              <a:lnSpc>
                <a:spcPct val="100000"/>
              </a:lnSpc>
            </a:pPr>
            <a:endParaRPr lang="en-US" sz="1600" dirty="0"/>
          </a:p>
        </p:txBody>
      </p:sp>
      <p:sp>
        <p:nvSpPr>
          <p:cNvPr id="8" name="Shape 6"/>
          <p:cNvSpPr/>
          <p:nvPr/>
        </p:nvSpPr>
        <p:spPr>
          <a:xfrm>
            <a:off x="1136650" y="469900"/>
            <a:ext cx="106680" cy="106680"/>
          </a:xfrm>
          <a:prstGeom prst="ellipse">
            <a:avLst/>
          </a:prstGeom>
          <a:solidFill>
            <a:srgbClr val="000000">
              <a:alpha val="0"/>
            </a:srgbClr>
          </a:solidFill>
          <a:ln w="19050">
            <a:solidFill>
              <a:srgbClr val="FFFFFF"/>
            </a:solidFill>
            <a:prstDash val="solid"/>
          </a:ln>
        </p:spPr>
      </p:sp>
      <p:sp>
        <p:nvSpPr>
          <p:cNvPr id="9" name="Text 7"/>
          <p:cNvSpPr/>
          <p:nvPr/>
        </p:nvSpPr>
        <p:spPr>
          <a:xfrm>
            <a:off x="1136650" y="469900"/>
            <a:ext cx="106680" cy="106680"/>
          </a:xfrm>
          <a:prstGeom prst="rect">
            <a:avLst/>
          </a:prstGeom>
          <a:noFill/>
          <a:ln/>
        </p:spPr>
        <p:txBody>
          <a:bodyPr wrap="square" lIns="45720" tIns="91440" rIns="91440" bIns="45720" rtlCol="0" anchor="ctr"/>
          <a:lstStyle/>
          <a:p>
            <a:pPr>
              <a:lnSpc>
                <a:spcPct val="100000"/>
              </a:lnSpc>
            </a:pPr>
            <a:endParaRPr lang="en-US" sz="1600" dirty="0"/>
          </a:p>
        </p:txBody>
      </p:sp>
      <p:sp>
        <p:nvSpPr>
          <p:cNvPr id="10" name="Shape 8"/>
          <p:cNvSpPr/>
          <p:nvPr/>
        </p:nvSpPr>
        <p:spPr>
          <a:xfrm>
            <a:off x="1420495" y="469900"/>
            <a:ext cx="106680" cy="106680"/>
          </a:xfrm>
          <a:prstGeom prst="ellipse">
            <a:avLst/>
          </a:prstGeom>
          <a:solidFill>
            <a:srgbClr val="FFFFFF"/>
          </a:solidFill>
          <a:ln/>
        </p:spPr>
      </p:sp>
      <p:sp>
        <p:nvSpPr>
          <p:cNvPr id="11" name="Text 9"/>
          <p:cNvSpPr/>
          <p:nvPr/>
        </p:nvSpPr>
        <p:spPr>
          <a:xfrm>
            <a:off x="1420495" y="469900"/>
            <a:ext cx="106680" cy="106680"/>
          </a:xfrm>
          <a:prstGeom prst="rect">
            <a:avLst/>
          </a:prstGeom>
          <a:noFill/>
          <a:ln/>
        </p:spPr>
        <p:txBody>
          <a:bodyPr wrap="square" lIns="45720" tIns="91440" rIns="91440" bIns="45720" rtlCol="0" anchor="ctr"/>
          <a:lstStyle/>
          <a:p>
            <a:pPr>
              <a:lnSpc>
                <a:spcPct val="100000"/>
              </a:lnSpc>
            </a:pPr>
            <a:endParaRPr lang="en-US" sz="1600" dirty="0"/>
          </a:p>
        </p:txBody>
      </p:sp>
      <p:sp>
        <p:nvSpPr>
          <p:cNvPr id="12" name="Shape 10"/>
          <p:cNvSpPr/>
          <p:nvPr/>
        </p:nvSpPr>
        <p:spPr>
          <a:xfrm>
            <a:off x="1704340" y="469900"/>
            <a:ext cx="106680" cy="106680"/>
          </a:xfrm>
          <a:prstGeom prst="ellipse">
            <a:avLst/>
          </a:prstGeom>
          <a:solidFill>
            <a:srgbClr val="000000">
              <a:alpha val="0"/>
            </a:srgbClr>
          </a:solidFill>
          <a:ln w="19050">
            <a:solidFill>
              <a:srgbClr val="FFFFFF"/>
            </a:solidFill>
            <a:prstDash val="solid"/>
          </a:ln>
        </p:spPr>
      </p:sp>
      <p:sp>
        <p:nvSpPr>
          <p:cNvPr id="13" name="Text 11"/>
          <p:cNvSpPr/>
          <p:nvPr/>
        </p:nvSpPr>
        <p:spPr>
          <a:xfrm>
            <a:off x="1704340" y="469900"/>
            <a:ext cx="106680" cy="106680"/>
          </a:xfrm>
          <a:prstGeom prst="rect">
            <a:avLst/>
          </a:prstGeom>
          <a:noFill/>
          <a:ln/>
        </p:spPr>
        <p:txBody>
          <a:bodyPr wrap="square" lIns="45720" tIns="91440" rIns="91440" bIns="45720" rtlCol="0" anchor="ctr"/>
          <a:lstStyle/>
          <a:p>
            <a:pPr>
              <a:lnSpc>
                <a:spcPct val="100000"/>
              </a:lnSpc>
            </a:pPr>
            <a:endParaRPr lang="en-US" sz="1600" dirty="0"/>
          </a:p>
        </p:txBody>
      </p:sp>
      <p:sp>
        <p:nvSpPr>
          <p:cNvPr id="14" name="Shape 12"/>
          <p:cNvSpPr/>
          <p:nvPr/>
        </p:nvSpPr>
        <p:spPr>
          <a:xfrm>
            <a:off x="1988185" y="469900"/>
            <a:ext cx="106680" cy="106680"/>
          </a:xfrm>
          <a:prstGeom prst="ellipse">
            <a:avLst/>
          </a:prstGeom>
          <a:solidFill>
            <a:srgbClr val="FFFFFF"/>
          </a:solidFill>
          <a:ln/>
        </p:spPr>
      </p:sp>
      <p:sp>
        <p:nvSpPr>
          <p:cNvPr id="15" name="Text 13"/>
          <p:cNvSpPr/>
          <p:nvPr/>
        </p:nvSpPr>
        <p:spPr>
          <a:xfrm>
            <a:off x="1988185" y="469900"/>
            <a:ext cx="106680" cy="106680"/>
          </a:xfrm>
          <a:prstGeom prst="rect">
            <a:avLst/>
          </a:prstGeom>
          <a:noFill/>
          <a:ln/>
        </p:spPr>
        <p:txBody>
          <a:bodyPr wrap="square" lIns="45720" tIns="91440" rIns="91440" bIns="45720" rtlCol="0" anchor="ctr"/>
          <a:lstStyle/>
          <a:p>
            <a:pPr>
              <a:lnSpc>
                <a:spcPct val="100000"/>
              </a:lnSpc>
            </a:pPr>
            <a:endParaRPr lang="en-US" sz="1600" dirty="0"/>
          </a:p>
        </p:txBody>
      </p:sp>
      <p:sp>
        <p:nvSpPr>
          <p:cNvPr id="16" name="Shape 14"/>
          <p:cNvSpPr/>
          <p:nvPr/>
        </p:nvSpPr>
        <p:spPr>
          <a:xfrm>
            <a:off x="2272030" y="469900"/>
            <a:ext cx="106680" cy="106680"/>
          </a:xfrm>
          <a:prstGeom prst="ellipse">
            <a:avLst/>
          </a:prstGeom>
          <a:solidFill>
            <a:srgbClr val="000000">
              <a:alpha val="0"/>
            </a:srgbClr>
          </a:solidFill>
          <a:ln w="19050">
            <a:solidFill>
              <a:srgbClr val="FFFFFF"/>
            </a:solidFill>
            <a:prstDash val="solid"/>
          </a:ln>
        </p:spPr>
      </p:sp>
      <p:sp>
        <p:nvSpPr>
          <p:cNvPr id="17" name="Text 15"/>
          <p:cNvSpPr/>
          <p:nvPr/>
        </p:nvSpPr>
        <p:spPr>
          <a:xfrm>
            <a:off x="2272030" y="469900"/>
            <a:ext cx="106680" cy="106680"/>
          </a:xfrm>
          <a:prstGeom prst="rect">
            <a:avLst/>
          </a:prstGeom>
          <a:noFill/>
          <a:ln/>
        </p:spPr>
        <p:txBody>
          <a:bodyPr wrap="square" lIns="45720" tIns="91440" rIns="91440" bIns="45720" rtlCol="0" anchor="ctr"/>
          <a:lstStyle/>
          <a:p>
            <a:pPr>
              <a:lnSpc>
                <a:spcPct val="100000"/>
              </a:lnSpc>
            </a:pPr>
            <a:endParaRPr lang="en-US" sz="1600" dirty="0"/>
          </a:p>
        </p:txBody>
      </p:sp>
      <p:sp>
        <p:nvSpPr>
          <p:cNvPr id="18" name="Shape 16"/>
          <p:cNvSpPr/>
          <p:nvPr/>
        </p:nvSpPr>
        <p:spPr>
          <a:xfrm>
            <a:off x="11456035" y="381635"/>
            <a:ext cx="351155" cy="43815"/>
          </a:xfrm>
          <a:prstGeom prst="roundRect">
            <a:avLst>
              <a:gd name="adj" fmla="val 50000"/>
            </a:avLst>
          </a:prstGeom>
          <a:solidFill>
            <a:srgbClr val="FFFFFF"/>
          </a:solidFill>
          <a:ln/>
        </p:spPr>
      </p:sp>
      <p:sp>
        <p:nvSpPr>
          <p:cNvPr id="19" name="Text 17"/>
          <p:cNvSpPr/>
          <p:nvPr/>
        </p:nvSpPr>
        <p:spPr>
          <a:xfrm>
            <a:off x="11456035" y="381635"/>
            <a:ext cx="351155" cy="43815"/>
          </a:xfrm>
          <a:prstGeom prst="rect">
            <a:avLst/>
          </a:prstGeom>
          <a:noFill/>
          <a:ln/>
        </p:spPr>
        <p:txBody>
          <a:bodyPr wrap="square" lIns="45720" tIns="91440" rIns="91440" bIns="45720" rtlCol="0" anchor="ctr"/>
          <a:lstStyle/>
          <a:p>
            <a:pPr>
              <a:lnSpc>
                <a:spcPct val="100000"/>
              </a:lnSpc>
            </a:pPr>
            <a:endParaRPr lang="en-US" sz="1600" dirty="0"/>
          </a:p>
        </p:txBody>
      </p:sp>
      <p:sp>
        <p:nvSpPr>
          <p:cNvPr id="20" name="Shape 18"/>
          <p:cNvSpPr/>
          <p:nvPr/>
        </p:nvSpPr>
        <p:spPr>
          <a:xfrm>
            <a:off x="11456035" y="501650"/>
            <a:ext cx="351155" cy="43815"/>
          </a:xfrm>
          <a:prstGeom prst="roundRect">
            <a:avLst>
              <a:gd name="adj" fmla="val 50000"/>
            </a:avLst>
          </a:prstGeom>
          <a:solidFill>
            <a:srgbClr val="FFFFFF"/>
          </a:solidFill>
          <a:ln/>
        </p:spPr>
      </p:sp>
      <p:sp>
        <p:nvSpPr>
          <p:cNvPr id="21" name="Text 19"/>
          <p:cNvSpPr/>
          <p:nvPr/>
        </p:nvSpPr>
        <p:spPr>
          <a:xfrm>
            <a:off x="11456035" y="501650"/>
            <a:ext cx="351155" cy="43815"/>
          </a:xfrm>
          <a:prstGeom prst="rect">
            <a:avLst/>
          </a:prstGeom>
          <a:noFill/>
          <a:ln/>
        </p:spPr>
        <p:txBody>
          <a:bodyPr wrap="square" lIns="45720" tIns="91440" rIns="91440" bIns="45720" rtlCol="0" anchor="ctr"/>
          <a:lstStyle/>
          <a:p>
            <a:pPr>
              <a:lnSpc>
                <a:spcPct val="100000"/>
              </a:lnSpc>
            </a:pPr>
            <a:endParaRPr lang="en-US" sz="1600" dirty="0"/>
          </a:p>
        </p:txBody>
      </p:sp>
      <p:sp>
        <p:nvSpPr>
          <p:cNvPr id="22" name="Shape 20"/>
          <p:cNvSpPr/>
          <p:nvPr/>
        </p:nvSpPr>
        <p:spPr>
          <a:xfrm>
            <a:off x="11456035" y="621665"/>
            <a:ext cx="351155" cy="43815"/>
          </a:xfrm>
          <a:prstGeom prst="roundRect">
            <a:avLst>
              <a:gd name="adj" fmla="val 50000"/>
            </a:avLst>
          </a:prstGeom>
          <a:solidFill>
            <a:srgbClr val="FFFFFF"/>
          </a:solidFill>
          <a:ln/>
        </p:spPr>
      </p:sp>
      <p:sp>
        <p:nvSpPr>
          <p:cNvPr id="23" name="Text 21"/>
          <p:cNvSpPr/>
          <p:nvPr/>
        </p:nvSpPr>
        <p:spPr>
          <a:xfrm>
            <a:off x="11456035" y="621665"/>
            <a:ext cx="351155" cy="43815"/>
          </a:xfrm>
          <a:prstGeom prst="rect">
            <a:avLst/>
          </a:prstGeom>
          <a:noFill/>
          <a:ln/>
        </p:spPr>
        <p:txBody>
          <a:bodyPr wrap="square" lIns="45720" tIns="91440" rIns="91440" bIns="45720" rtlCol="0" anchor="ctr"/>
          <a:lstStyle/>
          <a:p>
            <a:pPr>
              <a:lnSpc>
                <a:spcPct val="100000"/>
              </a:lnSpc>
            </a:pPr>
            <a:endParaRPr lang="en-US" sz="1600" dirty="0"/>
          </a:p>
        </p:txBody>
      </p:sp>
      <p:sp>
        <p:nvSpPr>
          <p:cNvPr id="24" name="Shape 22"/>
          <p:cNvSpPr/>
          <p:nvPr/>
        </p:nvSpPr>
        <p:spPr>
          <a:xfrm>
            <a:off x="1727190" y="6306820"/>
            <a:ext cx="10080000" cy="0"/>
          </a:xfrm>
          <a:prstGeom prst="line">
            <a:avLst/>
          </a:prstGeom>
          <a:noFill/>
          <a:ln w="19050">
            <a:solidFill>
              <a:srgbClr val="FFFFFF"/>
            </a:solidFill>
            <a:prstDash val="solid"/>
            <a:headEnd type="none"/>
            <a:tailEnd type="none"/>
          </a:ln>
        </p:spPr>
      </p:sp>
      <p:sp>
        <p:nvSpPr>
          <p:cNvPr id="25" name="Shape 23"/>
          <p:cNvSpPr/>
          <p:nvPr/>
        </p:nvSpPr>
        <p:spPr>
          <a:xfrm>
            <a:off x="852805" y="6177280"/>
            <a:ext cx="259080" cy="259080"/>
          </a:xfrm>
          <a:prstGeom prst="ellipse">
            <a:avLst/>
          </a:prstGeom>
          <a:solidFill>
            <a:srgbClr val="FFFFFF"/>
          </a:solidFill>
          <a:ln/>
        </p:spPr>
      </p:sp>
      <p:sp>
        <p:nvSpPr>
          <p:cNvPr id="26" name="Text 24"/>
          <p:cNvSpPr/>
          <p:nvPr/>
        </p:nvSpPr>
        <p:spPr>
          <a:xfrm>
            <a:off x="852805" y="6177280"/>
            <a:ext cx="259080" cy="259080"/>
          </a:xfrm>
          <a:prstGeom prst="rect">
            <a:avLst/>
          </a:prstGeom>
          <a:noFill/>
          <a:ln/>
        </p:spPr>
        <p:txBody>
          <a:bodyPr wrap="square" lIns="45720" tIns="91440" rIns="91440" bIns="45720" rtlCol="0" anchor="ctr"/>
          <a:lstStyle/>
          <a:p>
            <a:pPr>
              <a:lnSpc>
                <a:spcPct val="100000"/>
              </a:lnSpc>
            </a:pPr>
            <a:endParaRPr lang="en-US" sz="1600" dirty="0"/>
          </a:p>
        </p:txBody>
      </p:sp>
      <p:sp>
        <p:nvSpPr>
          <p:cNvPr id="27" name="Shape 25"/>
          <p:cNvSpPr/>
          <p:nvPr/>
        </p:nvSpPr>
        <p:spPr>
          <a:xfrm>
            <a:off x="979805" y="6177280"/>
            <a:ext cx="259080" cy="259080"/>
          </a:xfrm>
          <a:prstGeom prst="ellipse">
            <a:avLst/>
          </a:prstGeom>
          <a:solidFill>
            <a:srgbClr val="000000">
              <a:alpha val="0"/>
            </a:srgbClr>
          </a:solidFill>
          <a:ln w="19050">
            <a:solidFill>
              <a:srgbClr val="FFFFFF"/>
            </a:solidFill>
            <a:prstDash val="solid"/>
          </a:ln>
        </p:spPr>
      </p:sp>
      <p:sp>
        <p:nvSpPr>
          <p:cNvPr id="28" name="Text 26"/>
          <p:cNvSpPr/>
          <p:nvPr/>
        </p:nvSpPr>
        <p:spPr>
          <a:xfrm>
            <a:off x="979805" y="6177280"/>
            <a:ext cx="259080" cy="259080"/>
          </a:xfrm>
          <a:prstGeom prst="rect">
            <a:avLst/>
          </a:prstGeom>
          <a:noFill/>
          <a:ln/>
        </p:spPr>
        <p:txBody>
          <a:bodyPr wrap="square" lIns="45720" tIns="91440" rIns="91440" bIns="45720" rtlCol="0" anchor="ctr"/>
          <a:lstStyle/>
          <a:p>
            <a:pPr>
              <a:lnSpc>
                <a:spcPct val="100000"/>
              </a:lnSpc>
            </a:pPr>
            <a:endParaRPr lang="en-US" sz="1600" dirty="0"/>
          </a:p>
        </p:txBody>
      </p:sp>
      <p:sp>
        <p:nvSpPr>
          <p:cNvPr id="29" name="Shape 27"/>
          <p:cNvSpPr/>
          <p:nvPr/>
        </p:nvSpPr>
        <p:spPr>
          <a:xfrm>
            <a:off x="541655" y="2687320"/>
            <a:ext cx="11172825" cy="2306955"/>
          </a:xfrm>
          <a:prstGeom prst="rect">
            <a:avLst/>
          </a:prstGeom>
          <a:solidFill>
            <a:srgbClr val="000000">
              <a:alpha val="0"/>
            </a:srgbClr>
          </a:solidFill>
          <a:ln/>
        </p:spPr>
      </p:sp>
      <p:sp>
        <p:nvSpPr>
          <p:cNvPr id="30" name="Text 28"/>
          <p:cNvSpPr/>
          <p:nvPr/>
        </p:nvSpPr>
        <p:spPr>
          <a:xfrm>
            <a:off x="541655" y="2687320"/>
            <a:ext cx="11172825" cy="2306955"/>
          </a:xfrm>
          <a:prstGeom prst="rect">
            <a:avLst/>
          </a:prstGeom>
          <a:noFill/>
          <a:ln/>
        </p:spPr>
        <p:txBody>
          <a:bodyPr wrap="square" lIns="45720" tIns="91440" rIns="91440" bIns="45720" rtlCol="0" anchor="t"/>
          <a:lstStyle/>
          <a:p>
            <a:pPr algn="ctr">
              <a:lnSpc>
                <a:spcPct val="100000"/>
              </a:lnSpc>
            </a:pPr>
            <a:r>
              <a:rPr lang="en-US" sz="7200" b="1" dirty="0">
                <a:solidFill>
                  <a:srgbClr val="FFFFFF"/>
                </a:solidFill>
                <a:latin typeface="MiSans" pitchFamily="34" charset="0"/>
                <a:ea typeface="MiSans" pitchFamily="34" charset="-122"/>
                <a:cs typeface="MiSans" pitchFamily="34" charset="-120"/>
              </a:rPr>
              <a:t>Latest News &amp; Wrap-up</a:t>
            </a:r>
            <a:endParaRPr lang="en-US" sz="1600" dirty="0"/>
          </a:p>
        </p:txBody>
      </p:sp>
      <p:sp>
        <p:nvSpPr>
          <p:cNvPr id="31" name="Text 29"/>
          <p:cNvSpPr/>
          <p:nvPr/>
        </p:nvSpPr>
        <p:spPr>
          <a:xfrm>
            <a:off x="2515235" y="1350010"/>
            <a:ext cx="7161530" cy="1198880"/>
          </a:xfrm>
          <a:prstGeom prst="rect">
            <a:avLst/>
          </a:prstGeom>
          <a:noFill/>
          <a:ln/>
        </p:spPr>
        <p:txBody>
          <a:bodyPr wrap="square" lIns="91440" tIns="45720" rIns="91440" bIns="45720" rtlCol="0" anchor="t">
            <a:spAutoFit/>
          </a:bodyPr>
          <a:lstStyle/>
          <a:p>
            <a:pPr algn="ctr">
              <a:lnSpc>
                <a:spcPct val="100000"/>
              </a:lnSpc>
            </a:pPr>
            <a:r>
              <a:rPr lang="en-US" sz="7200" dirty="0">
                <a:solidFill>
                  <a:srgbClr val="FFFFFF"/>
                </a:solidFill>
                <a:latin typeface="MiSans" pitchFamily="34" charset="0"/>
                <a:ea typeface="MiSans" pitchFamily="34" charset="-122"/>
                <a:cs typeface="MiSans" pitchFamily="34" charset="-120"/>
              </a:rPr>
              <a:t>03</a:t>
            </a:r>
            <a:endParaRPr lang="en-US" sz="1600"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ustom Theme">
  <a:themeElements>
    <a:clrScheme name="Custom">
      <a:dk1>
        <a:srgbClr val="1E1C0D"/>
      </a:dk1>
      <a:lt1>
        <a:srgbClr val="FFFFFF"/>
      </a:lt1>
      <a:dk2>
        <a:srgbClr val="DC62FA"/>
      </a:dk2>
      <a:lt2>
        <a:srgbClr val="E8DBCE"/>
      </a:lt2>
      <a:accent1>
        <a:srgbClr val="402E7F"/>
      </a:accent1>
      <a:accent2>
        <a:srgbClr val="BC7DB7"/>
      </a:accent2>
      <a:accent3>
        <a:srgbClr val="AF9DCD"/>
      </a:accent3>
      <a:accent4>
        <a:srgbClr val="FFFFFF"/>
      </a:accent4>
      <a:accent5>
        <a:srgbClr val="1E1C0D"/>
      </a:accent5>
      <a:accent6>
        <a:srgbClr val="00B0F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767</Words>
  <Application>Microsoft Office PowerPoint</Application>
  <PresentationFormat>Widescreen</PresentationFormat>
  <Paragraphs>82</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MiSans</vt:lpstr>
      <vt:lpstr>Calibri</vt:lpstr>
      <vt:lpstr>Custom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Moonshot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Bonrix Sales Cloud – Retail Automation Reimagined</dc:title>
  <dc:subject>Bonrix Sales Cloud – Retail Automation Reimagined</dc:subject>
  <dc:creator>Kimi</dc:creator>
  <cp:lastModifiedBy>LENOVO</cp:lastModifiedBy>
  <cp:revision>4</cp:revision>
  <dcterms:created xsi:type="dcterms:W3CDTF">2025-11-11T06:20:24Z</dcterms:created>
  <dcterms:modified xsi:type="dcterms:W3CDTF">2025-11-25T09:50:42Z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{"Label":"Bonrix Sales Cloud – Retail Automation Reimagined","ContentProducer":"001191110108MACG2KBH8F10000","ProduceID":"d49d592tuj3cr8vqg6k0","ReservedCode1":"","ContentPropagator":"001191110108MACG2KBH8F20000","PropagateID":"d49d592tuj3cr8vqg6k0","Rese</vt:lpwstr>
  </property>
</Properties>
</file>