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174477"/>
            <a:ext cx="3571875" cy="5486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kern="0" spc="-1" dirty="0">
                <a:solidFill>
                  <a:srgbClr val="1A237E"/>
                </a:solidFill>
              </a:rPr>
              <a:t>My</a:t>
            </a:r>
            <a:r>
              <a:rPr lang="en-US" sz="3294" b="1" kern="0" spc="-1" dirty="0">
                <a:solidFill>
                  <a:srgbClr val="00BFA5"/>
                </a:solidFill>
              </a:rPr>
              <a:t>Sales</a:t>
            </a:r>
            <a:r>
              <a:rPr lang="en-US" sz="3294" b="1" kern="0" spc="-1" dirty="0">
                <a:solidFill>
                  <a:srgbClr val="1A237E"/>
                </a:solidFill>
              </a:rPr>
              <a:t>Cloud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1865970"/>
            <a:ext cx="3571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424242"/>
                </a:solidFill>
              </a:rPr>
              <a:t>Sales Order Automation &amp; Cloud POS</a:t>
            </a:r>
            <a:endParaRPr lang="en-US" sz="1602" dirty="0"/>
          </a:p>
        </p:txBody>
      </p:sp>
      <p:sp>
        <p:nvSpPr>
          <p:cNvPr id="5" name="Text 2"/>
          <p:cNvSpPr/>
          <p:nvPr/>
        </p:nvSpPr>
        <p:spPr>
          <a:xfrm>
            <a:off x="571500" y="2694645"/>
            <a:ext cx="357187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24242">
                    <a:alpha val="90000"/>
                  </a:srgbClr>
                </a:solidFill>
              </a:rPr>
              <a:t>Empowering businesses with seamless, real-time sales order automation and cloud-based Point of Sale systems for comprehensive sales and retail management.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571500" y="3597548"/>
            <a:ext cx="1156953" cy="401777"/>
          </a:xfrm>
          <a:prstGeom prst="rect">
            <a:avLst/>
          </a:prstGeom>
          <a:noFill/>
          <a:ln/>
        </p:spPr>
        <p:txBody>
          <a:bodyPr wrap="square" lIns="272161" tIns="119126" rIns="272161" bIns="119126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7073010" y="1285875"/>
            <a:ext cx="749396" cy="242888"/>
          </a:xfrm>
          <a:prstGeom prst="roundRect">
            <a:avLst/>
          </a:prstGeom>
          <a:solidFill>
            <a:srgbClr val="FF6F00"/>
          </a:solidFill>
          <a:ln/>
        </p:spPr>
      </p:sp>
      <p:sp>
        <p:nvSpPr>
          <p:cNvPr id="9" name="Text 6"/>
          <p:cNvSpPr/>
          <p:nvPr/>
        </p:nvSpPr>
        <p:spPr>
          <a:xfrm>
            <a:off x="7073010" y="1285875"/>
            <a:ext cx="749396" cy="242888"/>
          </a:xfrm>
          <a:prstGeom prst="rect">
            <a:avLst/>
          </a:prstGeom>
          <a:noFill/>
          <a:ln/>
        </p:spPr>
        <p:txBody>
          <a:bodyPr wrap="square" lIns="136017" tIns="68072" rIns="136017" bIns="68072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Cloud-Based</a:t>
            </a:r>
            <a:endParaRPr lang="en-US" sz="584" dirty="0"/>
          </a:p>
        </p:txBody>
      </p:sp>
      <p:sp>
        <p:nvSpPr>
          <p:cNvPr id="10" name="Shape 7"/>
          <p:cNvSpPr/>
          <p:nvPr/>
        </p:nvSpPr>
        <p:spPr>
          <a:xfrm>
            <a:off x="4750594" y="1143000"/>
            <a:ext cx="3214688" cy="2857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69" y="1285875"/>
            <a:ext cx="2928938" cy="257175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536281" y="3543300"/>
            <a:ext cx="638891" cy="253467"/>
          </a:xfrm>
          <a:prstGeom prst="rect">
            <a:avLst/>
          </a:prstGeom>
          <a:noFill/>
          <a:ln/>
        </p:spPr>
        <p:txBody>
          <a:bodyPr wrap="square" lIns="136017" tIns="68072" rIns="136017" bIns="68072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endParaRPr lang="en-US" sz="58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721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Core Offerings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842963"/>
            <a:ext cx="80010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424242">
                    <a:alpha val="80000"/>
                  </a:srgbClr>
                </a:solidFill>
              </a:rPr>
              <a:t>Automation for the Sales Ecosystem</a:t>
            </a:r>
            <a:endParaRPr lang="en-US" sz="834" dirty="0"/>
          </a:p>
        </p:txBody>
      </p:sp>
      <p:sp>
        <p:nvSpPr>
          <p:cNvPr id="5" name="Shape 2"/>
          <p:cNvSpPr/>
          <p:nvPr/>
        </p:nvSpPr>
        <p:spPr>
          <a:xfrm>
            <a:off x="571500" y="1300163"/>
            <a:ext cx="3786188" cy="8143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300163"/>
            <a:ext cx="28575" cy="814388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1443038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Sales Order Automation (FOS)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714375" y="1671638"/>
            <a:ext cx="35004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Android app-based solution for field staff to manage sales orders, tracking, and payments on the go.</a:t>
            </a:r>
            <a:endParaRPr lang="en-US" sz="727" dirty="0"/>
          </a:p>
        </p:txBody>
      </p:sp>
      <p:sp>
        <p:nvSpPr>
          <p:cNvPr id="9" name="Shape 6"/>
          <p:cNvSpPr/>
          <p:nvPr/>
        </p:nvSpPr>
        <p:spPr>
          <a:xfrm>
            <a:off x="571500" y="2257425"/>
            <a:ext cx="3786188" cy="8143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571500" y="2257425"/>
            <a:ext cx="28575" cy="814388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11" name="Text 8"/>
          <p:cNvSpPr/>
          <p:nvPr/>
        </p:nvSpPr>
        <p:spPr>
          <a:xfrm>
            <a:off x="714375" y="2400300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Bonrix Cloud POS System</a:t>
            </a:r>
            <a:endParaRPr lang="en-US" sz="784" dirty="0"/>
          </a:p>
        </p:txBody>
      </p:sp>
      <p:sp>
        <p:nvSpPr>
          <p:cNvPr id="12" name="Text 9"/>
          <p:cNvSpPr/>
          <p:nvPr/>
        </p:nvSpPr>
        <p:spPr>
          <a:xfrm>
            <a:off x="714375" y="2628900"/>
            <a:ext cx="35004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Cloud-based point-of-sale system for quick billing and real-time inventory management across multiple store locations.</a:t>
            </a:r>
            <a:endParaRPr lang="en-US" sz="727" dirty="0"/>
          </a:p>
        </p:txBody>
      </p:sp>
      <p:sp>
        <p:nvSpPr>
          <p:cNvPr id="13" name="Shape 10"/>
          <p:cNvSpPr/>
          <p:nvPr/>
        </p:nvSpPr>
        <p:spPr>
          <a:xfrm>
            <a:off x="571500" y="3214688"/>
            <a:ext cx="3786188" cy="8143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" name="Shape 11"/>
          <p:cNvSpPr/>
          <p:nvPr/>
        </p:nvSpPr>
        <p:spPr>
          <a:xfrm>
            <a:off x="571500" y="3214688"/>
            <a:ext cx="28575" cy="814388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5" name="Text 12"/>
          <p:cNvSpPr/>
          <p:nvPr/>
        </p:nvSpPr>
        <p:spPr>
          <a:xfrm>
            <a:off x="714375" y="3357563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Tailored B2B Ordering Platform</a:t>
            </a:r>
            <a:endParaRPr lang="en-US" sz="784" dirty="0"/>
          </a:p>
        </p:txBody>
      </p:sp>
      <p:sp>
        <p:nvSpPr>
          <p:cNvPr id="16" name="Text 13"/>
          <p:cNvSpPr/>
          <p:nvPr/>
        </p:nvSpPr>
        <p:spPr>
          <a:xfrm>
            <a:off x="714375" y="3586163"/>
            <a:ext cx="35004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Specialized business-to-business ordering solutions customized for your specific enterprise needs.</a:t>
            </a:r>
            <a:endParaRPr lang="en-US" sz="727" dirty="0"/>
          </a:p>
        </p:txBody>
      </p:sp>
      <p:sp>
        <p:nvSpPr>
          <p:cNvPr id="17" name="Shape 14"/>
          <p:cNvSpPr/>
          <p:nvPr/>
        </p:nvSpPr>
        <p:spPr>
          <a:xfrm>
            <a:off x="571500" y="4171950"/>
            <a:ext cx="3786188" cy="8143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5"/>
          <p:cNvSpPr/>
          <p:nvPr/>
        </p:nvSpPr>
        <p:spPr>
          <a:xfrm>
            <a:off x="571500" y="4171950"/>
            <a:ext cx="28575" cy="814388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19" name="Text 16"/>
          <p:cNvSpPr/>
          <p:nvPr/>
        </p:nvSpPr>
        <p:spPr>
          <a:xfrm>
            <a:off x="714375" y="4314825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Online Food Ordering System</a:t>
            </a:r>
            <a:endParaRPr lang="en-US" sz="784" dirty="0"/>
          </a:p>
        </p:txBody>
      </p:sp>
      <p:sp>
        <p:nvSpPr>
          <p:cNvPr id="20" name="Text 17"/>
          <p:cNvSpPr/>
          <p:nvPr/>
        </p:nvSpPr>
        <p:spPr>
          <a:xfrm>
            <a:off x="714375" y="4543425"/>
            <a:ext cx="350043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Restaurant menu-based App &amp; Web solution for Table, Take Away, Pre-Order, and Home Delivery orders.</a:t>
            </a:r>
            <a:endParaRPr lang="en-US" sz="727" dirty="0"/>
          </a:p>
        </p:txBody>
      </p:sp>
      <p:sp>
        <p:nvSpPr>
          <p:cNvPr id="21" name="Shape 18"/>
          <p:cNvSpPr/>
          <p:nvPr/>
        </p:nvSpPr>
        <p:spPr>
          <a:xfrm>
            <a:off x="4786313" y="1300163"/>
            <a:ext cx="3786188" cy="20002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Shape 19"/>
          <p:cNvSpPr/>
          <p:nvPr/>
        </p:nvSpPr>
        <p:spPr>
          <a:xfrm>
            <a:off x="7896858" y="1371600"/>
            <a:ext cx="604205" cy="203597"/>
          </a:xfrm>
          <a:prstGeom prst="roundRect">
            <a:avLst/>
          </a:prstGeom>
          <a:solidFill>
            <a:srgbClr val="00BFA5"/>
          </a:solidFill>
          <a:ln/>
        </p:spPr>
      </p:sp>
      <p:sp>
        <p:nvSpPr>
          <p:cNvPr id="23" name="Text 20"/>
          <p:cNvSpPr/>
          <p:nvPr/>
        </p:nvSpPr>
        <p:spPr>
          <a:xfrm>
            <a:off x="7896858" y="1371600"/>
            <a:ext cx="604205" cy="203597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FFFFFF"/>
                </a:solidFill>
              </a:rPr>
              <a:t>Mobile App</a:t>
            </a:r>
            <a:endParaRPr lang="en-US" sz="534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69" y="1407319"/>
            <a:ext cx="3571875" cy="1785938"/>
          </a:xfrm>
          <a:prstGeom prst="rect">
            <a:avLst/>
          </a:prstGeom>
        </p:spPr>
      </p:pic>
      <p:sp>
        <p:nvSpPr>
          <p:cNvPr id="25" name="Shape 21"/>
          <p:cNvSpPr/>
          <p:nvPr/>
        </p:nvSpPr>
        <p:spPr>
          <a:xfrm>
            <a:off x="4786313" y="3443288"/>
            <a:ext cx="3786188" cy="20002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22"/>
          <p:cNvSpPr/>
          <p:nvPr/>
        </p:nvSpPr>
        <p:spPr>
          <a:xfrm>
            <a:off x="7818276" y="3514725"/>
            <a:ext cx="682786" cy="203597"/>
          </a:xfrm>
          <a:prstGeom prst="roundRect">
            <a:avLst/>
          </a:prstGeom>
          <a:solidFill>
            <a:srgbClr val="FF6F00"/>
          </a:solidFill>
          <a:ln/>
        </p:spPr>
      </p:sp>
      <p:sp>
        <p:nvSpPr>
          <p:cNvPr id="27" name="Text 23"/>
          <p:cNvSpPr/>
          <p:nvPr/>
        </p:nvSpPr>
        <p:spPr>
          <a:xfrm>
            <a:off x="7818276" y="3514725"/>
            <a:ext cx="682786" cy="203597"/>
          </a:xfrm>
          <a:prstGeom prst="rect">
            <a:avLst/>
          </a:prstGeom>
          <a:noFill/>
          <a:ln/>
        </p:spPr>
        <p:txBody>
          <a:bodyPr wrap="square" lIns="102108" tIns="51054" rIns="102108" bIns="51054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FFFFFF"/>
                </a:solidFill>
              </a:rPr>
              <a:t>POS Terminal</a:t>
            </a:r>
            <a:endParaRPr lang="en-US" sz="534" dirty="0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469" y="3550444"/>
            <a:ext cx="3571875" cy="1785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Key Features Driving Sales Efficiency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128713"/>
            <a:ext cx="3786188" cy="8822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685800" y="1243013"/>
            <a:ext cx="285750" cy="285750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6" name="Text 3"/>
          <p:cNvSpPr/>
          <p:nvPr/>
        </p:nvSpPr>
        <p:spPr>
          <a:xfrm>
            <a:off x="685800" y="1243013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1085850" y="1243013"/>
            <a:ext cx="3157538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Real-Time Data Synchronization</a:t>
            </a:r>
            <a:endParaRPr lang="en-US" sz="734" dirty="0"/>
          </a:p>
        </p:txBody>
      </p:sp>
      <p:sp>
        <p:nvSpPr>
          <p:cNvPr id="8" name="Text 5"/>
          <p:cNvSpPr/>
          <p:nvPr/>
        </p:nvSpPr>
        <p:spPr>
          <a:xfrm>
            <a:off x="1085850" y="1446609"/>
            <a:ext cx="315753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Cloud-based architecture ensures immediate updates for inventory and sales across all user roles.</a:t>
            </a:r>
            <a:endParaRPr lang="en-US" sz="674" dirty="0"/>
          </a:p>
        </p:txBody>
      </p:sp>
      <p:sp>
        <p:nvSpPr>
          <p:cNvPr id="9" name="Text 6"/>
          <p:cNvSpPr/>
          <p:nvPr/>
        </p:nvSpPr>
        <p:spPr>
          <a:xfrm>
            <a:off x="1085850" y="1768078"/>
            <a:ext cx="315753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i="1" dirty="0">
                <a:solidFill>
                  <a:srgbClr val="00BFA5"/>
                </a:solidFill>
              </a:rPr>
              <a:t>Benefit: Eliminates discrepancies and provides instant business intelligence.</a:t>
            </a:r>
            <a:endParaRPr lang="en-US" sz="584" dirty="0"/>
          </a:p>
        </p:txBody>
      </p:sp>
      <p:sp>
        <p:nvSpPr>
          <p:cNvPr id="10" name="Shape 7"/>
          <p:cNvSpPr/>
          <p:nvPr/>
        </p:nvSpPr>
        <p:spPr>
          <a:xfrm>
            <a:off x="571500" y="2125266"/>
            <a:ext cx="3786188" cy="8822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685800" y="2239566"/>
            <a:ext cx="285750" cy="285750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12" name="Text 9"/>
          <p:cNvSpPr/>
          <p:nvPr/>
        </p:nvSpPr>
        <p:spPr>
          <a:xfrm>
            <a:off x="685800" y="2239566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1085850" y="2239566"/>
            <a:ext cx="3157538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Mobile-First Design</a:t>
            </a:r>
            <a:endParaRPr lang="en-US" sz="734" dirty="0"/>
          </a:p>
        </p:txBody>
      </p:sp>
      <p:sp>
        <p:nvSpPr>
          <p:cNvPr id="14" name="Text 11"/>
          <p:cNvSpPr/>
          <p:nvPr/>
        </p:nvSpPr>
        <p:spPr>
          <a:xfrm>
            <a:off x="1085850" y="2443163"/>
            <a:ext cx="315753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Dedicated Android application for Field Sales Staff (FOS) with full functionality.</a:t>
            </a:r>
            <a:endParaRPr lang="en-US" sz="674" dirty="0"/>
          </a:p>
        </p:txBody>
      </p:sp>
      <p:sp>
        <p:nvSpPr>
          <p:cNvPr id="15" name="Text 12"/>
          <p:cNvSpPr/>
          <p:nvPr/>
        </p:nvSpPr>
        <p:spPr>
          <a:xfrm>
            <a:off x="1085850" y="2764631"/>
            <a:ext cx="315753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i="1" dirty="0">
                <a:solidFill>
                  <a:srgbClr val="FF6F00"/>
                </a:solidFill>
              </a:rPr>
              <a:t>Benefit: Maximizes on-the-go productivity and order capture efficiency.</a:t>
            </a:r>
            <a:endParaRPr lang="en-US" sz="584" dirty="0"/>
          </a:p>
        </p:txBody>
      </p:sp>
      <p:sp>
        <p:nvSpPr>
          <p:cNvPr id="16" name="Shape 13"/>
          <p:cNvSpPr/>
          <p:nvPr/>
        </p:nvSpPr>
        <p:spPr>
          <a:xfrm>
            <a:off x="571500" y="3121819"/>
            <a:ext cx="3786188" cy="8822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685800" y="3236119"/>
            <a:ext cx="285750" cy="285750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18" name="Text 15"/>
          <p:cNvSpPr/>
          <p:nvPr/>
        </p:nvSpPr>
        <p:spPr>
          <a:xfrm>
            <a:off x="685800" y="3236119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1085850" y="3236119"/>
            <a:ext cx="3157538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Multi-Role Hierarchy</a:t>
            </a:r>
            <a:endParaRPr lang="en-US" sz="734" dirty="0"/>
          </a:p>
        </p:txBody>
      </p:sp>
      <p:sp>
        <p:nvSpPr>
          <p:cNvPr id="20" name="Text 17"/>
          <p:cNvSpPr/>
          <p:nvPr/>
        </p:nvSpPr>
        <p:spPr>
          <a:xfrm>
            <a:off x="1085850" y="3439716"/>
            <a:ext cx="315753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Granular access control for Admin, Company, Counter, Store, and Field Staff.</a:t>
            </a:r>
            <a:endParaRPr lang="en-US" sz="674" dirty="0"/>
          </a:p>
        </p:txBody>
      </p:sp>
      <p:sp>
        <p:nvSpPr>
          <p:cNvPr id="21" name="Text 18"/>
          <p:cNvSpPr/>
          <p:nvPr/>
        </p:nvSpPr>
        <p:spPr>
          <a:xfrm>
            <a:off x="1085850" y="3761184"/>
            <a:ext cx="315753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i="1" dirty="0">
                <a:solidFill>
                  <a:srgbClr val="00BFA5"/>
                </a:solidFill>
              </a:rPr>
              <a:t>Benefit: Tailored functionality and secure operations for every level.</a:t>
            </a:r>
            <a:endParaRPr lang="en-US" sz="584" dirty="0"/>
          </a:p>
        </p:txBody>
      </p:sp>
      <p:sp>
        <p:nvSpPr>
          <p:cNvPr id="22" name="Shape 19"/>
          <p:cNvSpPr/>
          <p:nvPr/>
        </p:nvSpPr>
        <p:spPr>
          <a:xfrm>
            <a:off x="571500" y="4118372"/>
            <a:ext cx="3786188" cy="8822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685800" y="4232672"/>
            <a:ext cx="285750" cy="285750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24" name="Text 21"/>
          <p:cNvSpPr/>
          <p:nvPr/>
        </p:nvSpPr>
        <p:spPr>
          <a:xfrm>
            <a:off x="685800" y="4232672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4</a:t>
            </a:r>
            <a:endParaRPr lang="en-US" sz="885" dirty="0"/>
          </a:p>
        </p:txBody>
      </p:sp>
      <p:sp>
        <p:nvSpPr>
          <p:cNvPr id="25" name="Text 22"/>
          <p:cNvSpPr/>
          <p:nvPr/>
        </p:nvSpPr>
        <p:spPr>
          <a:xfrm>
            <a:off x="1085850" y="4232672"/>
            <a:ext cx="3157538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Seamless Billing &amp; Inventory</a:t>
            </a:r>
            <a:endParaRPr lang="en-US" sz="734" dirty="0"/>
          </a:p>
        </p:txBody>
      </p:sp>
      <p:sp>
        <p:nvSpPr>
          <p:cNvPr id="26" name="Text 23"/>
          <p:cNvSpPr/>
          <p:nvPr/>
        </p:nvSpPr>
        <p:spPr>
          <a:xfrm>
            <a:off x="1085850" y="4436269"/>
            <a:ext cx="315753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Cloud POS designed for rapid transaction processing and centralized stock control.</a:t>
            </a:r>
            <a:endParaRPr lang="en-US" sz="674" dirty="0"/>
          </a:p>
        </p:txBody>
      </p:sp>
      <p:sp>
        <p:nvSpPr>
          <p:cNvPr id="27" name="Text 24"/>
          <p:cNvSpPr/>
          <p:nvPr/>
        </p:nvSpPr>
        <p:spPr>
          <a:xfrm>
            <a:off x="1085850" y="4757738"/>
            <a:ext cx="315753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i="1" dirty="0">
                <a:solidFill>
                  <a:srgbClr val="FF6F00"/>
                </a:solidFill>
              </a:rPr>
              <a:t>Benefit: Faster checkout times and improved customer experience.</a:t>
            </a:r>
            <a:endParaRPr lang="en-US" sz="584" dirty="0"/>
          </a:p>
        </p:txBody>
      </p:sp>
      <p:sp>
        <p:nvSpPr>
          <p:cNvPr id="28" name="Shape 25"/>
          <p:cNvSpPr/>
          <p:nvPr/>
        </p:nvSpPr>
        <p:spPr>
          <a:xfrm>
            <a:off x="4786313" y="1128713"/>
            <a:ext cx="3786188" cy="3429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1271588"/>
            <a:ext cx="3500438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Practical Use Cases Across the Value Chain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128713"/>
            <a:ext cx="2983883" cy="13544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128713"/>
            <a:ext cx="2983883" cy="28575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6" name="Shape 3"/>
          <p:cNvSpPr/>
          <p:nvPr/>
        </p:nvSpPr>
        <p:spPr>
          <a:xfrm>
            <a:off x="742950" y="1300163"/>
            <a:ext cx="357188" cy="357188"/>
          </a:xfrm>
          <a:prstGeom prst="rect">
            <a:avLst/>
          </a:prstGeom>
          <a:solidFill>
            <a:srgbClr val="00897B"/>
          </a:solidFill>
          <a:ln/>
        </p:spPr>
      </p:sp>
      <p:sp>
        <p:nvSpPr>
          <p:cNvPr id="7" name="Text 4"/>
          <p:cNvSpPr/>
          <p:nvPr/>
        </p:nvSpPr>
        <p:spPr>
          <a:xfrm>
            <a:off x="742950" y="1300163"/>
            <a:ext cx="35718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📱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742950" y="1743075"/>
            <a:ext cx="26409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Field Sales Management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742950" y="1985963"/>
            <a:ext cx="2640983" cy="297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FOS staff uses the Android app for order booking, payment collection, and customer visit tracking in real-time.</a:t>
            </a:r>
            <a:endParaRPr lang="en-US" sz="674" dirty="0"/>
          </a:p>
        </p:txBody>
      </p:sp>
      <p:sp>
        <p:nvSpPr>
          <p:cNvPr id="10" name="Shape 7"/>
          <p:cNvSpPr/>
          <p:nvPr/>
        </p:nvSpPr>
        <p:spPr>
          <a:xfrm>
            <a:off x="3698258" y="1128713"/>
            <a:ext cx="2983883" cy="13544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3698258" y="1128713"/>
            <a:ext cx="2983883" cy="28575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12" name="Shape 9"/>
          <p:cNvSpPr/>
          <p:nvPr/>
        </p:nvSpPr>
        <p:spPr>
          <a:xfrm>
            <a:off x="3869708" y="1300163"/>
            <a:ext cx="357188" cy="357188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13" name="Text 10"/>
          <p:cNvSpPr/>
          <p:nvPr/>
        </p:nvSpPr>
        <p:spPr>
          <a:xfrm>
            <a:off x="3869708" y="1300163"/>
            <a:ext cx="35718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🛒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3869708" y="1743075"/>
            <a:ext cx="26409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Retail Operations</a:t>
            </a:r>
            <a:endParaRPr lang="en-US" sz="784" dirty="0"/>
          </a:p>
        </p:txBody>
      </p:sp>
      <p:sp>
        <p:nvSpPr>
          <p:cNvPr id="15" name="Text 12"/>
          <p:cNvSpPr/>
          <p:nvPr/>
        </p:nvSpPr>
        <p:spPr>
          <a:xfrm>
            <a:off x="3869708" y="1985963"/>
            <a:ext cx="2640983" cy="297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Store and Counter staff leverage the Cloud POS for fast billing, inventory checks, and multi-location management.</a:t>
            </a:r>
            <a:endParaRPr lang="en-US" sz="674" dirty="0"/>
          </a:p>
        </p:txBody>
      </p:sp>
      <p:sp>
        <p:nvSpPr>
          <p:cNvPr id="16" name="Shape 13"/>
          <p:cNvSpPr/>
          <p:nvPr/>
        </p:nvSpPr>
        <p:spPr>
          <a:xfrm>
            <a:off x="571500" y="2597423"/>
            <a:ext cx="2983883" cy="13544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571500" y="2597423"/>
            <a:ext cx="2983883" cy="28575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8" name="Shape 15"/>
          <p:cNvSpPr/>
          <p:nvPr/>
        </p:nvSpPr>
        <p:spPr>
          <a:xfrm>
            <a:off x="742950" y="2768873"/>
            <a:ext cx="357188" cy="357188"/>
          </a:xfrm>
          <a:prstGeom prst="rect">
            <a:avLst/>
          </a:prstGeom>
          <a:solidFill>
            <a:srgbClr val="00897B"/>
          </a:solidFill>
          <a:ln/>
        </p:spPr>
      </p:sp>
      <p:sp>
        <p:nvSpPr>
          <p:cNvPr id="19" name="Text 16"/>
          <p:cNvSpPr/>
          <p:nvPr/>
        </p:nvSpPr>
        <p:spPr>
          <a:xfrm>
            <a:off x="742950" y="2768873"/>
            <a:ext cx="35718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📦</a:t>
            </a:r>
            <a:endParaRPr lang="en-US" sz="1193" dirty="0"/>
          </a:p>
        </p:txBody>
      </p:sp>
      <p:sp>
        <p:nvSpPr>
          <p:cNvPr id="20" name="Text 17"/>
          <p:cNvSpPr/>
          <p:nvPr/>
        </p:nvSpPr>
        <p:spPr>
          <a:xfrm>
            <a:off x="742950" y="3211785"/>
            <a:ext cx="26409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Distribution &amp; Logistics</a:t>
            </a:r>
            <a:endParaRPr lang="en-US" sz="784" dirty="0"/>
          </a:p>
        </p:txBody>
      </p:sp>
      <p:sp>
        <p:nvSpPr>
          <p:cNvPr id="21" name="Text 18"/>
          <p:cNvSpPr/>
          <p:nvPr/>
        </p:nvSpPr>
        <p:spPr>
          <a:xfrm>
            <a:off x="742950" y="3454673"/>
            <a:ext cx="2640983" cy="297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Managers oversee purchase orders, item dispatch, and order approval, ensuring a smooth supply chain flow.</a:t>
            </a:r>
            <a:endParaRPr lang="en-US" sz="674" dirty="0"/>
          </a:p>
        </p:txBody>
      </p:sp>
      <p:sp>
        <p:nvSpPr>
          <p:cNvPr id="22" name="Shape 19"/>
          <p:cNvSpPr/>
          <p:nvPr/>
        </p:nvSpPr>
        <p:spPr>
          <a:xfrm>
            <a:off x="3698258" y="2597423"/>
            <a:ext cx="2983883" cy="13544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3698258" y="2597423"/>
            <a:ext cx="2983883" cy="28575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24" name="Shape 21"/>
          <p:cNvSpPr/>
          <p:nvPr/>
        </p:nvSpPr>
        <p:spPr>
          <a:xfrm>
            <a:off x="3869708" y="2768873"/>
            <a:ext cx="357188" cy="357188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25" name="Text 22"/>
          <p:cNvSpPr/>
          <p:nvPr/>
        </p:nvSpPr>
        <p:spPr>
          <a:xfrm>
            <a:off x="3869708" y="2768873"/>
            <a:ext cx="35718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🍽️</a:t>
            </a:r>
            <a:endParaRPr lang="en-US" sz="1193" dirty="0"/>
          </a:p>
        </p:txBody>
      </p:sp>
      <p:sp>
        <p:nvSpPr>
          <p:cNvPr id="26" name="Text 23"/>
          <p:cNvSpPr/>
          <p:nvPr/>
        </p:nvSpPr>
        <p:spPr>
          <a:xfrm>
            <a:off x="3869708" y="3211785"/>
            <a:ext cx="26409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Hospitality Sector</a:t>
            </a:r>
            <a:endParaRPr lang="en-US" sz="784" dirty="0"/>
          </a:p>
        </p:txBody>
      </p:sp>
      <p:sp>
        <p:nvSpPr>
          <p:cNvPr id="27" name="Text 24"/>
          <p:cNvSpPr/>
          <p:nvPr/>
        </p:nvSpPr>
        <p:spPr>
          <a:xfrm>
            <a:off x="3869708" y="3454673"/>
            <a:ext cx="2640983" cy="297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The Online Food Ordering System facilitates Table, Take Away, Pre-Order, and Home Delivery services.</a:t>
            </a:r>
            <a:endParaRPr lang="en-US" sz="674" dirty="0"/>
          </a:p>
        </p:txBody>
      </p:sp>
      <p:sp>
        <p:nvSpPr>
          <p:cNvPr id="28" name="Shape 25"/>
          <p:cNvSpPr/>
          <p:nvPr/>
        </p:nvSpPr>
        <p:spPr>
          <a:xfrm>
            <a:off x="6825016" y="1128713"/>
            <a:ext cx="1747456" cy="31432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172" y="1235869"/>
            <a:ext cx="1533144" cy="292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634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Strategic Focus: Innovation &amp; Client-Centricity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128713"/>
            <a:ext cx="3786188" cy="138013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128713"/>
            <a:ext cx="3786188" cy="28575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6" name="Shape 3"/>
          <p:cNvSpPr/>
          <p:nvPr/>
        </p:nvSpPr>
        <p:spPr>
          <a:xfrm>
            <a:off x="714375" y="1271588"/>
            <a:ext cx="257175" cy="257175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1271588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💡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714375" y="1614488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Latest Product Highlight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714375" y="1868091"/>
            <a:ext cx="19983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The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914205" y="1857375"/>
            <a:ext cx="1228865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683" b="1" dirty="0">
                <a:solidFill>
                  <a:srgbClr val="00BFA5"/>
                </a:solidFill>
              </a:rPr>
              <a:t>Bonrix Cloud POS System</a:t>
            </a:r>
            <a:endParaRPr lang="en-US" sz="683" dirty="0"/>
          </a:p>
        </p:txBody>
      </p:sp>
      <p:sp>
        <p:nvSpPr>
          <p:cNvPr id="11" name="Text 8"/>
          <p:cNvSpPr/>
          <p:nvPr/>
        </p:nvSpPr>
        <p:spPr>
          <a:xfrm>
            <a:off x="2143069" y="1868091"/>
            <a:ext cx="178272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showcases our shift towards modern,</a:t>
            </a:r>
            <a:endParaRPr lang="en-US" sz="727" dirty="0"/>
          </a:p>
        </p:txBody>
      </p:sp>
      <p:sp>
        <p:nvSpPr>
          <p:cNvPr id="12" name="Text 9"/>
          <p:cNvSpPr/>
          <p:nvPr/>
        </p:nvSpPr>
        <p:spPr>
          <a:xfrm>
            <a:off x="714375" y="2028099"/>
            <a:ext cx="345244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cloud-based retail and sales solutions that empower businesses with real-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714375" y="2188108"/>
            <a:ext cx="59669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time control.</a:t>
            </a:r>
            <a:endParaRPr lang="en-US" sz="727" dirty="0"/>
          </a:p>
        </p:txBody>
      </p:sp>
      <p:sp>
        <p:nvSpPr>
          <p:cNvPr id="14" name="Shape 11"/>
          <p:cNvSpPr/>
          <p:nvPr/>
        </p:nvSpPr>
        <p:spPr>
          <a:xfrm>
            <a:off x="571500" y="2623152"/>
            <a:ext cx="3786188" cy="12201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2"/>
          <p:cNvSpPr/>
          <p:nvPr/>
        </p:nvSpPr>
        <p:spPr>
          <a:xfrm>
            <a:off x="571500" y="2623152"/>
            <a:ext cx="3786188" cy="28575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16" name="Shape 13"/>
          <p:cNvSpPr/>
          <p:nvPr/>
        </p:nvSpPr>
        <p:spPr>
          <a:xfrm>
            <a:off x="714375" y="2766027"/>
            <a:ext cx="257175" cy="257175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17" name="Text 14"/>
          <p:cNvSpPr/>
          <p:nvPr/>
        </p:nvSpPr>
        <p:spPr>
          <a:xfrm>
            <a:off x="714375" y="2766027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⚙️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714375" y="3108927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Technology Foundation</a:t>
            </a:r>
            <a:endParaRPr lang="en-US" sz="784" dirty="0"/>
          </a:p>
        </p:txBody>
      </p:sp>
      <p:sp>
        <p:nvSpPr>
          <p:cNvPr id="19" name="Text 16"/>
          <p:cNvSpPr/>
          <p:nvPr/>
        </p:nvSpPr>
        <p:spPr>
          <a:xfrm>
            <a:off x="714375" y="3362530"/>
            <a:ext cx="322590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Commitment to using the latest development technologies including</a:t>
            </a:r>
            <a:endParaRPr lang="en-US" sz="727" dirty="0"/>
          </a:p>
        </p:txBody>
      </p:sp>
      <p:sp>
        <p:nvSpPr>
          <p:cNvPr id="20" name="Text 17"/>
          <p:cNvSpPr/>
          <p:nvPr/>
        </p:nvSpPr>
        <p:spPr>
          <a:xfrm>
            <a:off x="714375" y="3511823"/>
            <a:ext cx="1648030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683" b="1" dirty="0">
                <a:solidFill>
                  <a:srgbClr val="FF6F00"/>
                </a:solidFill>
              </a:rPr>
              <a:t>Android, Microsoft .NET, and J2ME</a:t>
            </a:r>
            <a:endParaRPr lang="en-US" sz="683" dirty="0"/>
          </a:p>
        </p:txBody>
      </p:sp>
      <p:sp>
        <p:nvSpPr>
          <p:cNvPr id="21" name="Text 18"/>
          <p:cNvSpPr/>
          <p:nvPr/>
        </p:nvSpPr>
        <p:spPr>
          <a:xfrm>
            <a:off x="2362405" y="3522538"/>
            <a:ext cx="171123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to deliver robust, scalable solutions.</a:t>
            </a:r>
            <a:endParaRPr lang="en-US" sz="727" dirty="0"/>
          </a:p>
        </p:txBody>
      </p:sp>
      <p:sp>
        <p:nvSpPr>
          <p:cNvPr id="22" name="Shape 19"/>
          <p:cNvSpPr/>
          <p:nvPr/>
        </p:nvSpPr>
        <p:spPr>
          <a:xfrm>
            <a:off x="571500" y="3957582"/>
            <a:ext cx="3786188" cy="12201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571500" y="3957582"/>
            <a:ext cx="3786188" cy="28575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24" name="Shape 21"/>
          <p:cNvSpPr/>
          <p:nvPr/>
        </p:nvSpPr>
        <p:spPr>
          <a:xfrm>
            <a:off x="714375" y="4100457"/>
            <a:ext cx="257175" cy="257175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25" name="Text 22"/>
          <p:cNvSpPr/>
          <p:nvPr/>
        </p:nvSpPr>
        <p:spPr>
          <a:xfrm>
            <a:off x="714375" y="4100457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🎯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714375" y="4443357"/>
            <a:ext cx="35004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1A237E"/>
                </a:solidFill>
              </a:rPr>
              <a:t>Core Philosophy</a:t>
            </a:r>
            <a:endParaRPr lang="en-US" sz="784" dirty="0"/>
          </a:p>
        </p:txBody>
      </p:sp>
      <p:sp>
        <p:nvSpPr>
          <p:cNvPr id="27" name="Text 24"/>
          <p:cNvSpPr/>
          <p:nvPr/>
        </p:nvSpPr>
        <p:spPr>
          <a:xfrm>
            <a:off x="714375" y="4696960"/>
            <a:ext cx="1973154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The company's philosophy is to exchange</a:t>
            </a:r>
            <a:endParaRPr lang="en-US" sz="727" dirty="0"/>
          </a:p>
        </p:txBody>
      </p:sp>
      <p:sp>
        <p:nvSpPr>
          <p:cNvPr id="28" name="Text 25"/>
          <p:cNvSpPr/>
          <p:nvPr/>
        </p:nvSpPr>
        <p:spPr>
          <a:xfrm>
            <a:off x="2687529" y="4686244"/>
            <a:ext cx="361569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683" b="1" dirty="0">
                <a:solidFill>
                  <a:srgbClr val="00BFA5"/>
                </a:solidFill>
              </a:rPr>
              <a:t>"Value"</a:t>
            </a:r>
            <a:endParaRPr lang="en-US" sz="683" dirty="0"/>
          </a:p>
        </p:txBody>
      </p:sp>
      <p:sp>
        <p:nvSpPr>
          <p:cNvPr id="29" name="Text 26"/>
          <p:cNvSpPr/>
          <p:nvPr/>
        </p:nvSpPr>
        <p:spPr>
          <a:xfrm>
            <a:off x="3049098" y="4696960"/>
            <a:ext cx="57607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focusing on</a:t>
            </a:r>
            <a:endParaRPr lang="en-US" sz="727" dirty="0"/>
          </a:p>
        </p:txBody>
      </p:sp>
      <p:sp>
        <p:nvSpPr>
          <p:cNvPr id="30" name="Text 27"/>
          <p:cNvSpPr/>
          <p:nvPr/>
        </p:nvSpPr>
        <p:spPr>
          <a:xfrm>
            <a:off x="714375" y="4856969"/>
            <a:ext cx="301337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424242"/>
                </a:solidFill>
              </a:rPr>
              <a:t>Satisfaction, Excellence, and Growth for every client partnership.</a:t>
            </a:r>
            <a:endParaRPr lang="en-US" sz="727" dirty="0"/>
          </a:p>
        </p:txBody>
      </p:sp>
      <p:sp>
        <p:nvSpPr>
          <p:cNvPr id="31" name="Shape 28"/>
          <p:cNvSpPr/>
          <p:nvPr/>
        </p:nvSpPr>
        <p:spPr>
          <a:xfrm>
            <a:off x="4786313" y="1128713"/>
            <a:ext cx="3786188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29"/>
          <p:cNvSpPr/>
          <p:nvPr/>
        </p:nvSpPr>
        <p:spPr>
          <a:xfrm>
            <a:off x="7498454" y="1235869"/>
            <a:ext cx="966890" cy="242888"/>
          </a:xfrm>
          <a:prstGeom prst="roundRect">
            <a:avLst/>
          </a:prstGeom>
          <a:solidFill>
            <a:srgbClr val="00897B"/>
          </a:solidFill>
          <a:ln/>
        </p:spPr>
      </p:sp>
      <p:sp>
        <p:nvSpPr>
          <p:cNvPr id="33" name="Text 30"/>
          <p:cNvSpPr/>
          <p:nvPr/>
        </p:nvSpPr>
        <p:spPr>
          <a:xfrm>
            <a:off x="7498454" y="1235869"/>
            <a:ext cx="966890" cy="242888"/>
          </a:xfrm>
          <a:prstGeom prst="rect">
            <a:avLst/>
          </a:prstGeom>
          <a:noFill/>
          <a:ln/>
        </p:spPr>
        <p:txBody>
          <a:bodyPr wrap="square" lIns="136017" tIns="68072" rIns="136017" bIns="68072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Latest Innovation</a:t>
            </a:r>
            <a:endParaRPr lang="en-US" sz="584" dirty="0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1271588"/>
            <a:ext cx="3500438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Transform Your Workflow with MySalesCloud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398389"/>
            <a:ext cx="257175" cy="257175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398389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✓</a:t>
            </a:r>
            <a:endParaRPr lang="en-US" sz="784" dirty="0"/>
          </a:p>
        </p:txBody>
      </p:sp>
      <p:sp>
        <p:nvSpPr>
          <p:cNvPr id="6" name="Text 3"/>
          <p:cNvSpPr/>
          <p:nvPr/>
        </p:nvSpPr>
        <p:spPr>
          <a:xfrm>
            <a:off x="942975" y="1398389"/>
            <a:ext cx="3414713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Robust &amp; Adaptable Solution</a:t>
            </a:r>
            <a:endParaRPr lang="en-US" sz="734" dirty="0"/>
          </a:p>
        </p:txBody>
      </p:sp>
      <p:sp>
        <p:nvSpPr>
          <p:cNvPr id="7" name="Text 4"/>
          <p:cNvSpPr/>
          <p:nvPr/>
        </p:nvSpPr>
        <p:spPr>
          <a:xfrm>
            <a:off x="942975" y="1587698"/>
            <a:ext cx="3414713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MySalesCloud provides a comprehensive, technologically advanced solution for end-to-end sales and retail automation.</a:t>
            </a:r>
            <a:endParaRPr lang="en-US" sz="674" dirty="0"/>
          </a:p>
        </p:txBody>
      </p:sp>
      <p:sp>
        <p:nvSpPr>
          <p:cNvPr id="8" name="Shape 5"/>
          <p:cNvSpPr/>
          <p:nvPr/>
        </p:nvSpPr>
        <p:spPr>
          <a:xfrm>
            <a:off x="571500" y="2037755"/>
            <a:ext cx="257175" cy="257175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2037755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✓</a:t>
            </a:r>
            <a:endParaRPr lang="en-US" sz="784" dirty="0"/>
          </a:p>
        </p:txBody>
      </p:sp>
      <p:sp>
        <p:nvSpPr>
          <p:cNvPr id="10" name="Text 7"/>
          <p:cNvSpPr/>
          <p:nvPr/>
        </p:nvSpPr>
        <p:spPr>
          <a:xfrm>
            <a:off x="942975" y="2037755"/>
            <a:ext cx="3414713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Quality &amp; Long-Term Relationships</a:t>
            </a:r>
            <a:endParaRPr lang="en-US" sz="734" dirty="0"/>
          </a:p>
        </p:txBody>
      </p:sp>
      <p:sp>
        <p:nvSpPr>
          <p:cNvPr id="11" name="Text 8"/>
          <p:cNvSpPr/>
          <p:nvPr/>
        </p:nvSpPr>
        <p:spPr>
          <a:xfrm>
            <a:off x="942975" y="2227064"/>
            <a:ext cx="3414713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We focus on quality, tailored solutions, and building lasting working relationships with our clients.</a:t>
            </a:r>
            <a:endParaRPr lang="en-US" sz="674" dirty="0"/>
          </a:p>
        </p:txBody>
      </p:sp>
      <p:sp>
        <p:nvSpPr>
          <p:cNvPr id="12" name="Shape 9"/>
          <p:cNvSpPr/>
          <p:nvPr/>
        </p:nvSpPr>
        <p:spPr>
          <a:xfrm>
            <a:off x="571500" y="2677120"/>
            <a:ext cx="257175" cy="257175"/>
          </a:xfrm>
          <a:prstGeom prst="ellipse">
            <a:avLst/>
          </a:prstGeom>
          <a:solidFill>
            <a:srgbClr val="00BFA5"/>
          </a:solidFill>
          <a:ln/>
        </p:spPr>
      </p:sp>
      <p:sp>
        <p:nvSpPr>
          <p:cNvPr id="13" name="Text 10"/>
          <p:cNvSpPr/>
          <p:nvPr/>
        </p:nvSpPr>
        <p:spPr>
          <a:xfrm>
            <a:off x="571500" y="2677120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✓</a:t>
            </a:r>
            <a:endParaRPr lang="en-US" sz="784" dirty="0"/>
          </a:p>
        </p:txBody>
      </p:sp>
      <p:sp>
        <p:nvSpPr>
          <p:cNvPr id="14" name="Text 11"/>
          <p:cNvSpPr/>
          <p:nvPr/>
        </p:nvSpPr>
        <p:spPr>
          <a:xfrm>
            <a:off x="942975" y="2677120"/>
            <a:ext cx="3414713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1A237E"/>
                </a:solidFill>
              </a:rPr>
              <a:t>Real-Time Operational Control</a:t>
            </a:r>
            <a:endParaRPr lang="en-US" sz="734" dirty="0"/>
          </a:p>
        </p:txBody>
      </p:sp>
      <p:sp>
        <p:nvSpPr>
          <p:cNvPr id="15" name="Text 12"/>
          <p:cNvSpPr/>
          <p:nvPr/>
        </p:nvSpPr>
        <p:spPr>
          <a:xfrm>
            <a:off x="942975" y="2866430"/>
            <a:ext cx="3414713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Streamline your sales order process and achieve real-time visibility across your entire sales ecosystem.</a:t>
            </a:r>
            <a:endParaRPr lang="en-US" sz="674" dirty="0"/>
          </a:p>
        </p:txBody>
      </p:sp>
      <p:sp>
        <p:nvSpPr>
          <p:cNvPr id="16" name="Shape 13"/>
          <p:cNvSpPr/>
          <p:nvPr/>
        </p:nvSpPr>
        <p:spPr>
          <a:xfrm>
            <a:off x="571500" y="3459361"/>
            <a:ext cx="3786188" cy="914400"/>
          </a:xfrm>
          <a:prstGeom prst="rect">
            <a:avLst/>
          </a:prstGeom>
          <a:solidFill>
            <a:srgbClr val="00897B"/>
          </a:solidFill>
          <a:ln/>
        </p:spPr>
      </p:sp>
      <p:sp>
        <p:nvSpPr>
          <p:cNvPr id="17" name="Text 14"/>
          <p:cNvSpPr/>
          <p:nvPr/>
        </p:nvSpPr>
        <p:spPr>
          <a:xfrm>
            <a:off x="742950" y="3630811"/>
            <a:ext cx="3443288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FFFFFF">
                    <a:alpha val="95000"/>
                  </a:srgbClr>
                </a:solidFill>
              </a:rPr>
              <a:t>Ready to revolutionize your sales operations?</a:t>
            </a:r>
            <a:endParaRPr lang="en-US" sz="683" dirty="0"/>
          </a:p>
        </p:txBody>
      </p:sp>
      <p:sp>
        <p:nvSpPr>
          <p:cNvPr id="18" name="Shape 15"/>
          <p:cNvSpPr/>
          <p:nvPr/>
        </p:nvSpPr>
        <p:spPr>
          <a:xfrm>
            <a:off x="1670270" y="3880842"/>
            <a:ext cx="1588647" cy="3214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Text 16"/>
          <p:cNvSpPr/>
          <p:nvPr/>
        </p:nvSpPr>
        <p:spPr>
          <a:xfrm>
            <a:off x="1670270" y="3880842"/>
            <a:ext cx="1588647" cy="321469"/>
          </a:xfrm>
          <a:prstGeom prst="rect">
            <a:avLst/>
          </a:prstGeom>
          <a:noFill/>
          <a:ln/>
        </p:spPr>
        <p:txBody>
          <a:bodyPr wrap="square" lIns="272161" tIns="102108" rIns="272161" bIns="102108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0BFA5"/>
                </a:solidFill>
              </a:rPr>
              <a:t>Request a Demo Today</a:t>
            </a:r>
            <a:endParaRPr lang="en-US" sz="68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850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072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14400"/>
            <a:ext cx="8001000" cy="21431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237E"/>
                </a:solidFill>
              </a:rPr>
              <a:t>Bonrix Software Systems: The Company Behind MySalesCloud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571500" y="1200150"/>
            <a:ext cx="2476481" cy="29289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237E"/>
                </a:solidFill>
              </a:rPr>
              <a:t>Mission &amp; Philosophy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71500" y="1721644"/>
            <a:ext cx="2476481" cy="445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The core philosophy is the exchange of </a:t>
            </a:r>
            <a:r>
              <a:rPr lang="en-US" sz="634" b="1" dirty="0">
                <a:solidFill>
                  <a:srgbClr val="00BFA5"/>
                </a:solidFill>
              </a:rPr>
              <a:t>"Value,"</a:t>
            </a:r>
            <a:r>
              <a:rPr lang="en-US" sz="674" dirty="0">
                <a:solidFill>
                  <a:srgbClr val="424242"/>
                </a:solidFill>
              </a:rPr>
              <a:t> aiming to deliver customer satisfaction, continuous excellence, and growth.</a:t>
            </a:r>
            <a:endParaRPr lang="en-US" sz="674" dirty="0"/>
          </a:p>
        </p:txBody>
      </p:sp>
      <p:sp>
        <p:nvSpPr>
          <p:cNvPr id="8" name="Text 5"/>
          <p:cNvSpPr/>
          <p:nvPr/>
        </p:nvSpPr>
        <p:spPr>
          <a:xfrm>
            <a:off x="571500" y="2453097"/>
            <a:ext cx="2476481" cy="29289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237E"/>
                </a:solidFill>
              </a:rPr>
              <a:t>History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571500" y="2974591"/>
            <a:ext cx="2476481" cy="445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Bonrix Software Systems, a leading Group SMS Software provider in India, commenced operations in the year </a:t>
            </a:r>
            <a:r>
              <a:rPr lang="en-US" sz="634" b="1" dirty="0">
                <a:solidFill>
                  <a:srgbClr val="00BFA5"/>
                </a:solidFill>
              </a:rPr>
              <a:t>2001</a:t>
            </a:r>
            <a:r>
              <a:rPr lang="en-US" sz="674" dirty="0">
                <a:solidFill>
                  <a:srgbClr val="424242"/>
                </a:solidFill>
              </a:rPr>
              <a:t>.</a:t>
            </a:r>
            <a:endParaRPr lang="en-US" sz="674" dirty="0"/>
          </a:p>
        </p:txBody>
      </p:sp>
      <p:sp>
        <p:nvSpPr>
          <p:cNvPr id="10" name="Text 7"/>
          <p:cNvSpPr/>
          <p:nvPr/>
        </p:nvSpPr>
        <p:spPr>
          <a:xfrm>
            <a:off x="571500" y="3477444"/>
            <a:ext cx="2476481" cy="445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Based in </a:t>
            </a:r>
            <a:r>
              <a:rPr lang="en-US" sz="634" b="1" dirty="0">
                <a:solidFill>
                  <a:srgbClr val="00BFA5"/>
                </a:solidFill>
              </a:rPr>
              <a:t>Ahmedabad, Gujarat</a:t>
            </a:r>
            <a:r>
              <a:rPr lang="en-US" sz="674" dirty="0">
                <a:solidFill>
                  <a:srgbClr val="424242"/>
                </a:solidFill>
              </a:rPr>
              <a:t>, we've grown from a small startup to a trusted partner for businesses nationwide.</a:t>
            </a:r>
            <a:endParaRPr lang="en-US" sz="674" dirty="0"/>
          </a:p>
        </p:txBody>
      </p:sp>
      <p:sp>
        <p:nvSpPr>
          <p:cNvPr id="11" name="Text 8"/>
          <p:cNvSpPr/>
          <p:nvPr/>
        </p:nvSpPr>
        <p:spPr>
          <a:xfrm>
            <a:off x="3333731" y="1200150"/>
            <a:ext cx="2476509" cy="29289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237E"/>
                </a:solidFill>
              </a:rPr>
              <a:t>Core Services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3333731" y="1721644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MySalesCloud (Sales Order Automation &amp; POS)</a:t>
            </a:r>
            <a:endParaRPr lang="en-US" sz="674" dirty="0"/>
          </a:p>
        </p:txBody>
      </p:sp>
      <p:sp>
        <p:nvSpPr>
          <p:cNvPr id="13" name="Text 10"/>
          <p:cNvSpPr/>
          <p:nvPr/>
        </p:nvSpPr>
        <p:spPr>
          <a:xfrm>
            <a:off x="3333731" y="2013086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Bulk SMS &amp; Voice Call Solutions</a:t>
            </a:r>
            <a:endParaRPr lang="en-US" sz="674" dirty="0"/>
          </a:p>
        </p:txBody>
      </p:sp>
      <p:sp>
        <p:nvSpPr>
          <p:cNvPr id="14" name="Text 11"/>
          <p:cNvSpPr/>
          <p:nvPr/>
        </p:nvSpPr>
        <p:spPr>
          <a:xfrm>
            <a:off x="3333731" y="2304529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GPS Tracking &amp; Vehicle Monitoring</a:t>
            </a:r>
            <a:endParaRPr lang="en-US" sz="674" dirty="0"/>
          </a:p>
        </p:txBody>
      </p:sp>
      <p:sp>
        <p:nvSpPr>
          <p:cNvPr id="15" name="Text 12"/>
          <p:cNvSpPr/>
          <p:nvPr/>
        </p:nvSpPr>
        <p:spPr>
          <a:xfrm>
            <a:off x="3333731" y="2595972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GST Billing Software</a:t>
            </a:r>
            <a:endParaRPr lang="en-US" sz="674" dirty="0"/>
          </a:p>
        </p:txBody>
      </p:sp>
      <p:sp>
        <p:nvSpPr>
          <p:cNvPr id="16" name="Text 13"/>
          <p:cNvSpPr/>
          <p:nvPr/>
        </p:nvSpPr>
        <p:spPr>
          <a:xfrm>
            <a:off x="3333731" y="2887414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Android &amp; Web Applications</a:t>
            </a:r>
            <a:endParaRPr lang="en-US" sz="674" dirty="0"/>
          </a:p>
        </p:txBody>
      </p:sp>
      <p:sp>
        <p:nvSpPr>
          <p:cNvPr id="17" name="Text 14"/>
          <p:cNvSpPr/>
          <p:nvPr/>
        </p:nvSpPr>
        <p:spPr>
          <a:xfrm>
            <a:off x="3333731" y="3178857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CRM &amp; Sales Management</a:t>
            </a:r>
            <a:endParaRPr lang="en-US" sz="674" dirty="0"/>
          </a:p>
        </p:txBody>
      </p:sp>
      <p:sp>
        <p:nvSpPr>
          <p:cNvPr id="18" name="Text 15"/>
          <p:cNvSpPr/>
          <p:nvPr/>
        </p:nvSpPr>
        <p:spPr>
          <a:xfrm>
            <a:off x="3333731" y="3470300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E-commerce &amp; Shopping Cart Solutions</a:t>
            </a:r>
            <a:endParaRPr lang="en-US" sz="674" dirty="0"/>
          </a:p>
        </p:txBody>
      </p:sp>
      <p:sp>
        <p:nvSpPr>
          <p:cNvPr id="19" name="Text 16"/>
          <p:cNvSpPr/>
          <p:nvPr/>
        </p:nvSpPr>
        <p:spPr>
          <a:xfrm>
            <a:off x="3333731" y="3761742"/>
            <a:ext cx="2476509" cy="148568"/>
          </a:xfrm>
          <a:prstGeom prst="rect">
            <a:avLst/>
          </a:prstGeom>
          <a:noFill/>
          <a:ln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74" dirty="0">
                <a:solidFill>
                  <a:srgbClr val="424242"/>
                </a:solidFill>
              </a:rPr>
              <a:t>Custom Enterprise Software Development</a:t>
            </a:r>
            <a:endParaRPr lang="en-US" sz="674" dirty="0"/>
          </a:p>
        </p:txBody>
      </p:sp>
      <p:sp>
        <p:nvSpPr>
          <p:cNvPr id="20" name="Text 17"/>
          <p:cNvSpPr/>
          <p:nvPr/>
        </p:nvSpPr>
        <p:spPr>
          <a:xfrm>
            <a:off x="3333731" y="1721644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1" name="Text 18"/>
          <p:cNvSpPr/>
          <p:nvPr/>
        </p:nvSpPr>
        <p:spPr>
          <a:xfrm>
            <a:off x="3333731" y="2013086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2" name="Text 19"/>
          <p:cNvSpPr/>
          <p:nvPr/>
        </p:nvSpPr>
        <p:spPr>
          <a:xfrm>
            <a:off x="3333731" y="2304529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3" name="Text 20"/>
          <p:cNvSpPr/>
          <p:nvPr/>
        </p:nvSpPr>
        <p:spPr>
          <a:xfrm>
            <a:off x="3333731" y="2595972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4" name="Text 21"/>
          <p:cNvSpPr/>
          <p:nvPr/>
        </p:nvSpPr>
        <p:spPr>
          <a:xfrm>
            <a:off x="3333731" y="2887414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5" name="Text 22"/>
          <p:cNvSpPr/>
          <p:nvPr/>
        </p:nvSpPr>
        <p:spPr>
          <a:xfrm>
            <a:off x="3333731" y="3178857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6" name="Text 23"/>
          <p:cNvSpPr/>
          <p:nvPr/>
        </p:nvSpPr>
        <p:spPr>
          <a:xfrm>
            <a:off x="3333731" y="3470300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7" name="Text 24"/>
          <p:cNvSpPr/>
          <p:nvPr/>
        </p:nvSpPr>
        <p:spPr>
          <a:xfrm>
            <a:off x="3333731" y="3761742"/>
            <a:ext cx="34909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634" b="1" dirty="0">
                <a:solidFill>
                  <a:srgbClr val="00BFA5"/>
                </a:solidFill>
              </a:rPr>
              <a:t>•</a:t>
            </a:r>
            <a:endParaRPr lang="en-US" sz="634" dirty="0"/>
          </a:p>
        </p:txBody>
      </p:sp>
      <p:sp>
        <p:nvSpPr>
          <p:cNvPr id="28" name="Text 25"/>
          <p:cNvSpPr/>
          <p:nvPr/>
        </p:nvSpPr>
        <p:spPr>
          <a:xfrm>
            <a:off x="6095991" y="1200150"/>
            <a:ext cx="2476481" cy="29289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237E"/>
                </a:solidFill>
              </a:rPr>
              <a:t>Contact Details</a:t>
            </a:r>
            <a:endParaRPr lang="en-US" sz="885" dirty="0"/>
          </a:p>
        </p:txBody>
      </p:sp>
      <p:sp>
        <p:nvSpPr>
          <p:cNvPr id="29" name="Shape 26"/>
          <p:cNvSpPr/>
          <p:nvPr/>
        </p:nvSpPr>
        <p:spPr>
          <a:xfrm>
            <a:off x="6095991" y="1721644"/>
            <a:ext cx="2476481" cy="417909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30" name="Shape 27"/>
          <p:cNvSpPr/>
          <p:nvPr/>
        </p:nvSpPr>
        <p:spPr>
          <a:xfrm>
            <a:off x="6095991" y="1721644"/>
            <a:ext cx="21431" cy="417909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31" name="Text 28"/>
          <p:cNvSpPr/>
          <p:nvPr/>
        </p:nvSpPr>
        <p:spPr>
          <a:xfrm>
            <a:off x="6167428" y="1793081"/>
            <a:ext cx="233360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1A237E"/>
                </a:solidFill>
              </a:rPr>
              <a:t>Company</a:t>
            </a:r>
            <a:endParaRPr lang="en-US" sz="534" dirty="0"/>
          </a:p>
        </p:txBody>
      </p:sp>
      <p:sp>
        <p:nvSpPr>
          <p:cNvPr id="32" name="Text 29"/>
          <p:cNvSpPr/>
          <p:nvPr/>
        </p:nvSpPr>
        <p:spPr>
          <a:xfrm>
            <a:off x="6167428" y="1939528"/>
            <a:ext cx="2333606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424242"/>
                </a:solidFill>
              </a:rPr>
              <a:t>Bonrix Software Systems</a:t>
            </a:r>
            <a:endParaRPr lang="en-US" sz="621" dirty="0"/>
          </a:p>
        </p:txBody>
      </p:sp>
      <p:sp>
        <p:nvSpPr>
          <p:cNvPr id="33" name="Shape 30"/>
          <p:cNvSpPr/>
          <p:nvPr/>
        </p:nvSpPr>
        <p:spPr>
          <a:xfrm>
            <a:off x="6095991" y="2282428"/>
            <a:ext cx="2476481" cy="546497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34" name="Shape 31"/>
          <p:cNvSpPr/>
          <p:nvPr/>
        </p:nvSpPr>
        <p:spPr>
          <a:xfrm>
            <a:off x="6095991" y="2282428"/>
            <a:ext cx="21431" cy="546497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35" name="Text 32"/>
          <p:cNvSpPr/>
          <p:nvPr/>
        </p:nvSpPr>
        <p:spPr>
          <a:xfrm>
            <a:off x="6167428" y="2353866"/>
            <a:ext cx="233360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1A237E"/>
                </a:solidFill>
              </a:rPr>
              <a:t>Address</a:t>
            </a:r>
            <a:endParaRPr lang="en-US" sz="534" dirty="0"/>
          </a:p>
        </p:txBody>
      </p:sp>
      <p:sp>
        <p:nvSpPr>
          <p:cNvPr id="36" name="Text 33"/>
          <p:cNvSpPr/>
          <p:nvPr/>
        </p:nvSpPr>
        <p:spPr>
          <a:xfrm>
            <a:off x="6167428" y="2500313"/>
            <a:ext cx="233360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424242"/>
                </a:solidFill>
              </a:rPr>
              <a:t>A-801, Samudra Complex, Near Klassic Gold Hotel, Off C.G.Road, Ahmedabad, Gujarat, India</a:t>
            </a:r>
            <a:endParaRPr lang="en-US" sz="621" dirty="0"/>
          </a:p>
        </p:txBody>
      </p:sp>
      <p:sp>
        <p:nvSpPr>
          <p:cNvPr id="37" name="Shape 34"/>
          <p:cNvSpPr/>
          <p:nvPr/>
        </p:nvSpPr>
        <p:spPr>
          <a:xfrm>
            <a:off x="6095991" y="2971800"/>
            <a:ext cx="2476481" cy="546497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38" name="Shape 35"/>
          <p:cNvSpPr/>
          <p:nvPr/>
        </p:nvSpPr>
        <p:spPr>
          <a:xfrm>
            <a:off x="6095991" y="2971800"/>
            <a:ext cx="21431" cy="546497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39" name="Text 36"/>
          <p:cNvSpPr/>
          <p:nvPr/>
        </p:nvSpPr>
        <p:spPr>
          <a:xfrm>
            <a:off x="6167428" y="3043238"/>
            <a:ext cx="233360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1A237E"/>
                </a:solidFill>
              </a:rPr>
              <a:t>Phone</a:t>
            </a:r>
            <a:endParaRPr lang="en-US" sz="534" dirty="0"/>
          </a:p>
        </p:txBody>
      </p:sp>
      <p:sp>
        <p:nvSpPr>
          <p:cNvPr id="40" name="Text 37"/>
          <p:cNvSpPr/>
          <p:nvPr/>
        </p:nvSpPr>
        <p:spPr>
          <a:xfrm>
            <a:off x="6167428" y="3189684"/>
            <a:ext cx="233360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424242"/>
                </a:solidFill>
              </a:rPr>
              <a:t>+91 96246 45500
+91 94290 45500</a:t>
            </a:r>
            <a:endParaRPr lang="en-US" sz="621" dirty="0"/>
          </a:p>
        </p:txBody>
      </p:sp>
      <p:sp>
        <p:nvSpPr>
          <p:cNvPr id="41" name="Shape 38"/>
          <p:cNvSpPr/>
          <p:nvPr/>
        </p:nvSpPr>
        <p:spPr>
          <a:xfrm>
            <a:off x="6095991" y="3661172"/>
            <a:ext cx="2476481" cy="546497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42" name="Shape 39"/>
          <p:cNvSpPr/>
          <p:nvPr/>
        </p:nvSpPr>
        <p:spPr>
          <a:xfrm>
            <a:off x="6095991" y="3661172"/>
            <a:ext cx="21431" cy="546497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43" name="Text 40"/>
          <p:cNvSpPr/>
          <p:nvPr/>
        </p:nvSpPr>
        <p:spPr>
          <a:xfrm>
            <a:off x="6167428" y="3732609"/>
            <a:ext cx="233360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1A237E"/>
                </a:solidFill>
              </a:rPr>
              <a:t>E-Mail</a:t>
            </a:r>
            <a:endParaRPr lang="en-US" sz="534" dirty="0"/>
          </a:p>
        </p:txBody>
      </p:sp>
      <p:sp>
        <p:nvSpPr>
          <p:cNvPr id="44" name="Text 41"/>
          <p:cNvSpPr/>
          <p:nvPr/>
        </p:nvSpPr>
        <p:spPr>
          <a:xfrm>
            <a:off x="6167428" y="3879056"/>
            <a:ext cx="233360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424242"/>
                </a:solidFill>
              </a:rPr>
              <a:t>info@bonrix.net
bonrix@gmail.com</a:t>
            </a:r>
            <a:endParaRPr lang="en-US" sz="621" dirty="0"/>
          </a:p>
        </p:txBody>
      </p:sp>
      <p:sp>
        <p:nvSpPr>
          <p:cNvPr id="45" name="Shape 42"/>
          <p:cNvSpPr/>
          <p:nvPr/>
        </p:nvSpPr>
        <p:spPr>
          <a:xfrm>
            <a:off x="6095991" y="4350544"/>
            <a:ext cx="2476481" cy="417909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46" name="Shape 43"/>
          <p:cNvSpPr/>
          <p:nvPr/>
        </p:nvSpPr>
        <p:spPr>
          <a:xfrm>
            <a:off x="6095991" y="4350544"/>
            <a:ext cx="21431" cy="417909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47" name="Text 44"/>
          <p:cNvSpPr/>
          <p:nvPr/>
        </p:nvSpPr>
        <p:spPr>
          <a:xfrm>
            <a:off x="6167428" y="4421981"/>
            <a:ext cx="233360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534" b="1" dirty="0">
                <a:solidFill>
                  <a:srgbClr val="1A237E"/>
                </a:solidFill>
              </a:rPr>
              <a:t>Website</a:t>
            </a:r>
            <a:endParaRPr lang="en-US" sz="534" dirty="0"/>
          </a:p>
        </p:txBody>
      </p:sp>
      <p:sp>
        <p:nvSpPr>
          <p:cNvPr id="48" name="Text 45"/>
          <p:cNvSpPr/>
          <p:nvPr/>
        </p:nvSpPr>
        <p:spPr>
          <a:xfrm>
            <a:off x="6167428" y="4568428"/>
            <a:ext cx="2333606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424242"/>
                </a:solidFill>
              </a:rPr>
              <a:t>https://mysalescloud.in</a:t>
            </a:r>
            <a:endParaRPr lang="en-US" sz="62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668</Words>
  <Application>Microsoft Office PowerPoint</Application>
  <PresentationFormat>On-screen Show (16:9)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2</cp:revision>
  <dcterms:created xsi:type="dcterms:W3CDTF">2025-11-25T09:46:29Z</dcterms:created>
  <dcterms:modified xsi:type="dcterms:W3CDTF">2025-11-25T09:48:14Z</dcterms:modified>
</cp:coreProperties>
</file>